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6"/>
  </p:notesMasterIdLst>
  <p:handoutMasterIdLst>
    <p:handoutMasterId r:id="rId27"/>
  </p:handoutMasterIdLst>
  <p:sldIdLst>
    <p:sldId id="256" r:id="rId3"/>
    <p:sldId id="257" r:id="rId4"/>
    <p:sldId id="258" r:id="rId5"/>
    <p:sldId id="259" r:id="rId6"/>
    <p:sldId id="265" r:id="rId7"/>
    <p:sldId id="279" r:id="rId8"/>
    <p:sldId id="260" r:id="rId9"/>
    <p:sldId id="266" r:id="rId10"/>
    <p:sldId id="280" r:id="rId11"/>
    <p:sldId id="267" r:id="rId12"/>
    <p:sldId id="273" r:id="rId13"/>
    <p:sldId id="274" r:id="rId14"/>
    <p:sldId id="261" r:id="rId15"/>
    <p:sldId id="268" r:id="rId16"/>
    <p:sldId id="269" r:id="rId17"/>
    <p:sldId id="270" r:id="rId18"/>
    <p:sldId id="275" r:id="rId19"/>
    <p:sldId id="276" r:id="rId20"/>
    <p:sldId id="271" r:id="rId21"/>
    <p:sldId id="277" r:id="rId22"/>
    <p:sldId id="278" r:id="rId23"/>
    <p:sldId id="263" r:id="rId24"/>
    <p:sldId id="264" r:id="rId25"/>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73" autoAdjust="0"/>
  </p:normalViewPr>
  <p:slideViewPr>
    <p:cSldViewPr>
      <p:cViewPr varScale="1">
        <p:scale>
          <a:sx n="74" d="100"/>
          <a:sy n="74" d="100"/>
        </p:scale>
        <p:origin x="12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98475"/>
          </a:xfrm>
          <a:prstGeom prst="rect">
            <a:avLst/>
          </a:prstGeom>
        </p:spPr>
        <p:txBody>
          <a:bodyPr vert="horz" lIns="91434" tIns="45717" rIns="91434" bIns="45717"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98475"/>
          </a:xfrm>
          <a:prstGeom prst="rect">
            <a:avLst/>
          </a:prstGeom>
        </p:spPr>
        <p:txBody>
          <a:bodyPr vert="horz" lIns="91434" tIns="45717" rIns="91434" bIns="45717" rtlCol="0"/>
          <a:lstStyle>
            <a:lvl1pPr algn="r">
              <a:defRPr sz="1200"/>
            </a:lvl1pPr>
          </a:lstStyle>
          <a:p>
            <a:fld id="{30CD1AE3-1156-4617-9E4E-7FEB1AC604BE}" type="datetimeFigureOut">
              <a:rPr lang="nl-NL" smtClean="0"/>
              <a:t>15-6-2017</a:t>
            </a:fld>
            <a:endParaRPr lang="nl-NL"/>
          </a:p>
        </p:txBody>
      </p:sp>
      <p:sp>
        <p:nvSpPr>
          <p:cNvPr id="4" name="Tijdelijke aanduiding voor voettekst 3"/>
          <p:cNvSpPr>
            <a:spLocks noGrp="1"/>
          </p:cNvSpPr>
          <p:nvPr>
            <p:ph type="ftr" sz="quarter" idx="2"/>
          </p:nvPr>
        </p:nvSpPr>
        <p:spPr>
          <a:xfrm>
            <a:off x="0" y="9447214"/>
            <a:ext cx="2971800" cy="498475"/>
          </a:xfrm>
          <a:prstGeom prst="rect">
            <a:avLst/>
          </a:prstGeom>
        </p:spPr>
        <p:txBody>
          <a:bodyPr vert="horz" lIns="91434" tIns="45717" rIns="91434" bIns="45717"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9447214"/>
            <a:ext cx="2971800" cy="498475"/>
          </a:xfrm>
          <a:prstGeom prst="rect">
            <a:avLst/>
          </a:prstGeom>
        </p:spPr>
        <p:txBody>
          <a:bodyPr vert="horz" lIns="91434" tIns="45717" rIns="91434" bIns="45717" rtlCol="0" anchor="b"/>
          <a:lstStyle>
            <a:lvl1pPr algn="r">
              <a:defRPr sz="1200"/>
            </a:lvl1pPr>
          </a:lstStyle>
          <a:p>
            <a:fld id="{F4B6D10C-B14B-4B90-866A-540733798A1D}" type="slidenum">
              <a:rPr lang="nl-NL" smtClean="0"/>
              <a:t>‹nr.›</a:t>
            </a:fld>
            <a:endParaRPr lang="nl-NL"/>
          </a:p>
        </p:txBody>
      </p:sp>
    </p:spTree>
    <p:extLst>
      <p:ext uri="{BB962C8B-B14F-4D97-AF65-F5344CB8AC3E}">
        <p14:creationId xmlns:p14="http://schemas.microsoft.com/office/powerpoint/2010/main" val="1063215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34" tIns="45717" rIns="91434" bIns="45717" rtlCol="0"/>
          <a:lstStyle>
            <a:lvl1pPr algn="l">
              <a:defRPr sz="1200"/>
            </a:lvl1pPr>
          </a:lstStyle>
          <a:p>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34" tIns="45717" rIns="91434" bIns="45717" rtlCol="0"/>
          <a:lstStyle>
            <a:lvl1pPr algn="r">
              <a:defRPr sz="1200"/>
            </a:lvl1pPr>
          </a:lstStyle>
          <a:p>
            <a:fld id="{E28287AA-0D99-42CE-A71B-10FA9908BBF8}" type="datetimeFigureOut">
              <a:rPr lang="en-US" smtClean="0"/>
              <a:pPr/>
              <a:t>6/15/2017</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34" tIns="45717" rIns="91434" bIns="45717"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34" tIns="45717" rIns="91434"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6678"/>
            <a:ext cx="2971800" cy="497284"/>
          </a:xfrm>
          <a:prstGeom prst="rect">
            <a:avLst/>
          </a:prstGeom>
        </p:spPr>
        <p:txBody>
          <a:bodyPr vert="horz" lIns="91434" tIns="45717" rIns="91434"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34" tIns="45717" rIns="91434" bIns="45717" rtlCol="0" anchor="b"/>
          <a:lstStyle>
            <a:lvl1pPr algn="r">
              <a:defRPr sz="1200"/>
            </a:lvl1pPr>
          </a:lstStyle>
          <a:p>
            <a:fld id="{D7C167DB-EFF0-400D-96A1-6799F871DE5B}" type="slidenum">
              <a:rPr lang="en-US" smtClean="0"/>
              <a:pPr/>
              <a:t>‹nr.›</a:t>
            </a:fld>
            <a:endParaRPr lang="en-US"/>
          </a:p>
        </p:txBody>
      </p:sp>
    </p:spTree>
    <p:extLst>
      <p:ext uri="{BB962C8B-B14F-4D97-AF65-F5344CB8AC3E}">
        <p14:creationId xmlns:p14="http://schemas.microsoft.com/office/powerpoint/2010/main" val="3155136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a:t>
            </a:fld>
            <a:endParaRPr lang="en-US"/>
          </a:p>
        </p:txBody>
      </p:sp>
    </p:spTree>
    <p:extLst>
      <p:ext uri="{BB962C8B-B14F-4D97-AF65-F5344CB8AC3E}">
        <p14:creationId xmlns:p14="http://schemas.microsoft.com/office/powerpoint/2010/main" val="2651082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2</a:t>
            </a:fld>
            <a:endParaRPr lang="en-US"/>
          </a:p>
        </p:txBody>
      </p:sp>
    </p:spTree>
    <p:extLst>
      <p:ext uri="{BB962C8B-B14F-4D97-AF65-F5344CB8AC3E}">
        <p14:creationId xmlns:p14="http://schemas.microsoft.com/office/powerpoint/2010/main" val="3479053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3</a:t>
            </a:fld>
            <a:endParaRPr lang="en-US"/>
          </a:p>
        </p:txBody>
      </p:sp>
    </p:spTree>
    <p:extLst>
      <p:ext uri="{BB962C8B-B14F-4D97-AF65-F5344CB8AC3E}">
        <p14:creationId xmlns:p14="http://schemas.microsoft.com/office/powerpoint/2010/main" val="410036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4</a:t>
            </a:fld>
            <a:endParaRPr lang="en-US"/>
          </a:p>
        </p:txBody>
      </p:sp>
    </p:spTree>
    <p:extLst>
      <p:ext uri="{BB962C8B-B14F-4D97-AF65-F5344CB8AC3E}">
        <p14:creationId xmlns:p14="http://schemas.microsoft.com/office/powerpoint/2010/main" val="130053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6</a:t>
            </a:fld>
            <a:endParaRPr lang="en-US"/>
          </a:p>
        </p:txBody>
      </p:sp>
    </p:spTree>
    <p:extLst>
      <p:ext uri="{BB962C8B-B14F-4D97-AF65-F5344CB8AC3E}">
        <p14:creationId xmlns:p14="http://schemas.microsoft.com/office/powerpoint/2010/main" val="3868465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7</a:t>
            </a:fld>
            <a:endParaRPr lang="en-US"/>
          </a:p>
        </p:txBody>
      </p:sp>
    </p:spTree>
    <p:extLst>
      <p:ext uri="{BB962C8B-B14F-4D97-AF65-F5344CB8AC3E}">
        <p14:creationId xmlns:p14="http://schemas.microsoft.com/office/powerpoint/2010/main" val="678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13</a:t>
            </a:fld>
            <a:endParaRPr lang="en-US"/>
          </a:p>
        </p:txBody>
      </p:sp>
    </p:spTree>
    <p:extLst>
      <p:ext uri="{BB962C8B-B14F-4D97-AF65-F5344CB8AC3E}">
        <p14:creationId xmlns:p14="http://schemas.microsoft.com/office/powerpoint/2010/main" val="266208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22</a:t>
            </a:fld>
            <a:endParaRPr lang="en-US"/>
          </a:p>
        </p:txBody>
      </p:sp>
    </p:spTree>
    <p:extLst>
      <p:ext uri="{BB962C8B-B14F-4D97-AF65-F5344CB8AC3E}">
        <p14:creationId xmlns:p14="http://schemas.microsoft.com/office/powerpoint/2010/main" val="426400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7C167DB-EFF0-400D-96A1-6799F871DE5B}" type="slidenum">
              <a:rPr lang="en-US" smtClean="0"/>
              <a:pPr/>
              <a:t>23</a:t>
            </a:fld>
            <a:endParaRPr lang="en-US"/>
          </a:p>
        </p:txBody>
      </p:sp>
    </p:spTree>
    <p:extLst>
      <p:ext uri="{BB962C8B-B14F-4D97-AF65-F5344CB8AC3E}">
        <p14:creationId xmlns:p14="http://schemas.microsoft.com/office/powerpoint/2010/main" val="103043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smtClean="0"/>
              <a:t>Klik om de ondertitelstijl van het model te bewerken</a:t>
            </a:r>
            <a:endParaRPr lang="en-US" dirty="0"/>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nl-NL" smtClean="0"/>
              <a:t>Klik om de stijl te bewerken</a:t>
            </a:r>
            <a:endParaRPr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a:endParaRPr lang="en-US"/>
          </a:p>
        </p:txBody>
      </p:sp>
      <p:sp>
        <p:nvSpPr>
          <p:cNvPr id="15" name="Date Placeholder 14"/>
          <p:cNvSpPr>
            <a:spLocks noGrp="1"/>
          </p:cNvSpPr>
          <p:nvPr>
            <p:ph type="dt" sz="half" idx="10"/>
          </p:nvPr>
        </p:nvSpPr>
        <p:spPr/>
        <p:txBody>
          <a:bodyPr/>
          <a:lstStyle/>
          <a:p>
            <a:fld id="{DCFA480D-CB17-4C49-BB2A-C7514E1C7CEA}" type="datetimeFigureOut">
              <a:rPr lang="en-US" smtClean="0"/>
              <a:pPr/>
              <a:t>6/15/2017</a:t>
            </a:fld>
            <a:endParaRPr lang="en-US"/>
          </a:p>
        </p:txBody>
      </p:sp>
      <p:sp>
        <p:nvSpPr>
          <p:cNvPr id="16" name="Slide Number Placeholder 15"/>
          <p:cNvSpPr>
            <a:spLocks noGrp="1"/>
          </p:cNvSpPr>
          <p:nvPr>
            <p:ph type="sldNum" sz="quarter" idx="11"/>
          </p:nvPr>
        </p:nvSpPr>
        <p:spPr/>
        <p:txBody>
          <a:bodyPr/>
          <a:lstStyle/>
          <a:p>
            <a:pPr algn="ctr"/>
            <a:fld id="{CEAB1635-7AB6-4A02-8F63-2344453D2D84}" type="slidenum">
              <a:rPr lang="en-US" smtClean="0"/>
              <a:pPr algn="ctr"/>
              <a:t>‹nr.›</a:t>
            </a:fld>
            <a:endParaRPr lang="en-US" dirty="0"/>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DCFA480D-CB17-4C49-BB2A-C7514E1C7CEA}" type="datetimeFigureOut">
              <a:rPr lang="en-US" smtClean="0"/>
              <a:pPr/>
              <a:t>6/15/2017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B1635-7AB6-4A02-8F63-2344453D2D84}"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4" name="Date Placeholder 13"/>
          <p:cNvSpPr>
            <a:spLocks noGrp="1"/>
          </p:cNvSpPr>
          <p:nvPr>
            <p:ph type="dt" sz="half" idx="14"/>
          </p:nvPr>
        </p:nvSpPr>
        <p:spPr/>
        <p:txBody>
          <a:bodyPr/>
          <a:lstStyle/>
          <a:p>
            <a:fld id="{DCFA480D-CB17-4C49-BB2A-C7514E1C7CEA}" type="datetimeFigureOut">
              <a:rPr lang="en-US" smtClean="0"/>
              <a:pPr/>
              <a:t>6/15/2017</a:t>
            </a:fld>
            <a:endParaRPr lang="en-US"/>
          </a:p>
        </p:txBody>
      </p:sp>
      <p:sp>
        <p:nvSpPr>
          <p:cNvPr id="15" name="Slide Number Placeholder 14"/>
          <p:cNvSpPr>
            <a:spLocks noGrp="1"/>
          </p:cNvSpPr>
          <p:nvPr>
            <p:ph type="sldNum" sz="quarter" idx="15"/>
          </p:nvPr>
        </p:nvSpPr>
        <p:spPr/>
        <p:txBody>
          <a:bodyPr/>
          <a:lstStyle>
            <a:lvl1pPr algn="ctr">
              <a:defRPr/>
            </a:lvl1pPr>
          </a:lstStyle>
          <a:p>
            <a:pPr algn="ctr"/>
            <a:fld id="{CEAB1635-7AB6-4A02-8F63-2344453D2D84}" type="slidenum">
              <a:rPr lang="en-US" smtClean="0"/>
              <a:pPr algn="ctr"/>
              <a:t>‹nr.›</a:t>
            </a:fld>
            <a:endParaRPr lang="en-US" dirty="0"/>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lang="nl-NL" smtClean="0"/>
              <a:t>Klik om de stijl te bewerken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A480D-CB17-4C49-BB2A-C7514E1C7CEA}" type="datetimeFigureOut">
              <a:rPr lang="en-US" smtClean="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AB1635-7AB6-4A02-8F63-2344453D2D84}" type="slidenum">
              <a:rPr lang="en-US" smtClean="0"/>
              <a:pPr/>
              <a:t>‹nr.›</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latinLnBrk="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nl-NL" smtClean="0"/>
              <a:t>Klik om de stijl te bewerken</a:t>
            </a:r>
            <a:endParaRPr lang="en-US" dirty="0"/>
          </a:p>
        </p:txBody>
      </p:sp>
      <p:sp>
        <p:nvSpPr>
          <p:cNvPr id="3" name="Text Placeholder 2"/>
          <p:cNvSpPr>
            <a:spLocks noGrp="1"/>
          </p:cNvSpPr>
          <p:nvPr>
            <p:ph type="body" idx="1"/>
          </p:nvPr>
        </p:nvSpPr>
        <p:spPr>
          <a:xfrm>
            <a:off x="685800" y="4958864"/>
            <a:ext cx="7924800" cy="984736"/>
          </a:xfrm>
        </p:spPr>
        <p:txBody>
          <a:bodyPr anchor="t"/>
          <a:lstStyle>
            <a:lvl1pPr>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modelstijlen te bewerken</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CFA480D-CB17-4C49-BB2A-C7514E1C7CEA}" type="datetimeFigureOut">
              <a:rPr lang="en-US" smtClean="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AB1635-7AB6-4A02-8F63-2344453D2D84}" type="slidenum">
              <a:rPr lang="en-US" smtClean="0"/>
              <a:pPr/>
              <a:t>‹nr.›</a:t>
            </a:fld>
            <a:endParaRPr lang="en-US" dirty="0"/>
          </a:p>
        </p:txBody>
      </p:sp>
      <p:sp>
        <p:nvSpPr>
          <p:cNvPr id="2" name="Title 1"/>
          <p:cNvSpPr>
            <a:spLocks noGrp="1"/>
          </p:cNvSpPr>
          <p:nvPr>
            <p:ph type="title"/>
          </p:nvPr>
        </p:nvSpPr>
        <p:spPr/>
        <p:txBody>
          <a:bodyPr/>
          <a:lstStyle/>
          <a:p>
            <a:r>
              <a:rPr lang="nl-NL" smtClean="0"/>
              <a:t>Klik om de stijl te bewerken</a:t>
            </a:r>
            <a:endParaRPr lang="en-US" dirty="0"/>
          </a:p>
        </p:txBody>
      </p:sp>
      <p:sp>
        <p:nvSpPr>
          <p:cNvPr id="11" name="Content Placeholder 10"/>
          <p:cNvSpPr>
            <a:spLocks noGrp="1"/>
          </p:cNvSpPr>
          <p:nvPr>
            <p:ph sz="half" idx="1"/>
          </p:nvPr>
        </p:nvSpPr>
        <p:spPr>
          <a:xfrm>
            <a:off x="457200" y="1524000"/>
            <a:ext cx="4059936" cy="45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Content Placeholder 12"/>
          <p:cNvSpPr>
            <a:spLocks noGrp="1"/>
          </p:cNvSpPr>
          <p:nvPr>
            <p:ph sz="half" idx="2"/>
          </p:nvPr>
        </p:nvSpPr>
        <p:spPr>
          <a:xfrm>
            <a:off x="4648200" y="1524000"/>
            <a:ext cx="4059936" cy="45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EAB1635-7AB6-4A02-8F63-2344453D2D84}" type="slidenum">
              <a:rPr lang="en-US" smtClean="0"/>
              <a:pPr/>
              <a:t>‹nr.›</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CFA480D-CB17-4C49-BB2A-C7514E1C7CEA}" type="datetimeFigureOut">
              <a:rPr lang="en-US" smtClean="0"/>
              <a:pPr/>
              <a:t>6/15/2017</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sp>
        <p:nvSpPr>
          <p:cNvPr id="32" name="Content Placeholder 31"/>
          <p:cNvSpPr>
            <a:spLocks noGrp="1"/>
          </p:cNvSpPr>
          <p:nvPr>
            <p:ph sz="half" idx="2"/>
          </p:nvPr>
        </p:nvSpPr>
        <p:spPr>
          <a:xfrm>
            <a:off x="457200" y="2201896"/>
            <a:ext cx="4038600" cy="391363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34" name="Content Placeholder 33"/>
          <p:cNvSpPr>
            <a:spLocks noGrp="1"/>
          </p:cNvSpPr>
          <p:nvPr>
            <p:ph sz="quarter" idx="4"/>
          </p:nvPr>
        </p:nvSpPr>
        <p:spPr>
          <a:xfrm>
            <a:off x="4649788" y="2201896"/>
            <a:ext cx="4038600" cy="3913632"/>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lang="nl-NL" smtClean="0"/>
              <a:t>Klik om de stijl te bewerken</a:t>
            </a:r>
            <a:endParaRPr lang="en-US" dirty="0"/>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nl-NL" smtClean="0"/>
              <a:t>Klik om de modelstijlen te bewerken</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CFA480D-CB17-4C49-BB2A-C7514E1C7CEA}" type="datetimeFigureOut">
              <a:rPr lang="en-US" smtClean="0"/>
              <a:pPr/>
              <a:t>6/15/2017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AB1635-7AB6-4A02-8F63-2344453D2D84}" type="slidenum">
              <a:rPr lang="en-US" smtClean="0"/>
              <a:pPr/>
              <a:t>‹nr.›</a:t>
            </a:fld>
            <a:endParaRPr lang="en-US" dirty="0"/>
          </a:p>
        </p:txBody>
      </p:sp>
      <p:sp>
        <p:nvSpPr>
          <p:cNvPr id="2" name="Title 1"/>
          <p:cNvSpPr>
            <a:spLocks noGrp="1"/>
          </p:cNvSpPr>
          <p:nvPr>
            <p:ph type="title"/>
          </p:nvPr>
        </p:nvSpPr>
        <p:spPr/>
        <p:txBody>
          <a:bodyPr/>
          <a:lstStyle/>
          <a:p>
            <a:r>
              <a:rPr lang="nl-NL" smtClean="0"/>
              <a:t>Klik om de stijl te bewerken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480D-CB17-4C49-BB2A-C7514E1C7CEA}" type="datetimeFigureOut">
              <a:rPr lang="en-US" smtClean="0"/>
              <a:pPr/>
              <a:t>6/15/2017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AB1635-7AB6-4A02-8F63-2344453D2D84}"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ts val="24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nl-NL" smtClean="0"/>
              <a:t>Klik om de modelstijlen te bewerken</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nl-NL" smtClean="0"/>
              <a:t>Klik om de stijl te bewerken</a:t>
            </a:r>
            <a:endParaRPr lang="en-US" dirty="0"/>
          </a:p>
        </p:txBody>
      </p:sp>
      <p:sp>
        <p:nvSpPr>
          <p:cNvPr id="8" name="Date Placeholder 7"/>
          <p:cNvSpPr>
            <a:spLocks noGrp="1"/>
          </p:cNvSpPr>
          <p:nvPr>
            <p:ph type="dt" sz="half" idx="14"/>
          </p:nvPr>
        </p:nvSpPr>
        <p:spPr/>
        <p:txBody>
          <a:bodyPr/>
          <a:lstStyle/>
          <a:p>
            <a:fld id="{DCFA480D-CB17-4C49-BB2A-C7514E1C7CEA}" type="datetimeFigureOut">
              <a:rPr lang="en-US" smtClean="0"/>
              <a:pPr/>
              <a:t>6/15/2017</a:t>
            </a:fld>
            <a:endParaRPr lang="en-US"/>
          </a:p>
        </p:txBody>
      </p:sp>
      <p:sp>
        <p:nvSpPr>
          <p:cNvPr id="9" name="Slide Number Placeholder 8"/>
          <p:cNvSpPr>
            <a:spLocks noGrp="1"/>
          </p:cNvSpPr>
          <p:nvPr>
            <p:ph type="sldNum" sz="quarter" idx="15"/>
          </p:nvPr>
        </p:nvSpPr>
        <p:spPr/>
        <p:txBody>
          <a:bodyPr/>
          <a:lstStyle/>
          <a:p>
            <a:pPr algn="ctr"/>
            <a:fld id="{CEAB1635-7AB6-4A02-8F63-2344453D2D84}" type="slidenum">
              <a:rPr lang="en-US" smtClean="0"/>
              <a:pPr algn="ctr"/>
              <a:t>‹nr.›</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lt"/>
                <a:cs typeface="+mn-lt"/>
              </a:defRPr>
            </a:lvl1pPr>
          </a:lstStyle>
          <a:p>
            <a:r>
              <a:rPr lang="nl-NL" smtClean="0"/>
              <a:t>Klik om de stijl te bewerken</a:t>
            </a:r>
            <a:endParaRPr lang="en-US" dirty="0"/>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ts val="24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nl-NL" smtClean="0"/>
              <a:t>Klik om de modelstijlen te bewerken</a:t>
            </a:r>
          </a:p>
        </p:txBody>
      </p:sp>
      <p:sp>
        <p:nvSpPr>
          <p:cNvPr id="8" name="Date Placeholder 7"/>
          <p:cNvSpPr>
            <a:spLocks noGrp="1"/>
          </p:cNvSpPr>
          <p:nvPr>
            <p:ph type="dt" sz="half" idx="10"/>
          </p:nvPr>
        </p:nvSpPr>
        <p:spPr/>
        <p:txBody>
          <a:bodyPr/>
          <a:lstStyle/>
          <a:p>
            <a:fld id="{DCFA480D-CB17-4C49-BB2A-C7514E1C7CEA}" type="datetimeFigureOut">
              <a:rPr lang="en-US" smtClean="0"/>
              <a:pPr/>
              <a:t>6/15/2017</a:t>
            </a:fld>
            <a:endParaRPr lang="en-US"/>
          </a:p>
        </p:txBody>
      </p:sp>
      <p:sp>
        <p:nvSpPr>
          <p:cNvPr id="9" name="Slide Number Placeholder 8"/>
          <p:cNvSpPr>
            <a:spLocks noGrp="1"/>
          </p:cNvSpPr>
          <p:nvPr>
            <p:ph type="sldNum" sz="quarter" idx="11"/>
          </p:nvPr>
        </p:nvSpPr>
        <p:spPr/>
        <p:txBody>
          <a:bodyPr/>
          <a:lstStyle/>
          <a:p>
            <a:pPr algn="ctr"/>
            <a:fld id="{CEAB1635-7AB6-4A02-8F63-2344453D2D84}" type="slidenum">
              <a:rPr lang="en-US" smtClean="0"/>
              <a:pPr algn="ctr"/>
              <a:t>‹nr.›</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a:defRPr sz="1200">
                <a:solidFill>
                  <a:schemeClr val="tx2"/>
                </a:solidFill>
              </a:defRPr>
            </a:lvl1pPr>
          </a:lstStyle>
          <a:p>
            <a:fld id="{DCFA480D-CB17-4C49-BB2A-C7514E1C7CEA}" type="datetimeFigureOut">
              <a:rPr lang="en-US" smtClean="0"/>
              <a:pPr/>
              <a:t>6/15/2017</a:t>
            </a:fld>
            <a:endParaRPr lang="en-US" sz="1200" dirty="0">
              <a:solidFill>
                <a:schemeClr val="tx2"/>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a:defRPr sz="1200">
                <a:solidFill>
                  <a:schemeClr val="tx2"/>
                </a:solidFill>
              </a:defRPr>
            </a:lvl1pPr>
          </a:lstStyle>
          <a:p>
            <a:pPr algn="r"/>
            <a:endParaRPr lang="en-US" sz="1200" dirty="0">
              <a:solidFill>
                <a:schemeClr val="tx2"/>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a:defRPr sz="1600" baseline="0">
                <a:solidFill>
                  <a:schemeClr val="tx2"/>
                </a:solidFill>
              </a:defRPr>
            </a:lvl1pPr>
          </a:lstStyle>
          <a:p>
            <a:pPr algn="ctr"/>
            <a:fld id="{CEAB1635-7AB6-4A02-8F63-2344453D2D84}" type="slidenum">
              <a:rPr lang="en-US" smtClean="0"/>
              <a:pPr algn="ctr"/>
              <a:t>‹nr.›</a:t>
            </a:fld>
            <a:endParaRPr lang="en-US" sz="1600" baseline="0" dirty="0">
              <a:solidFill>
                <a:schemeClr val="tx2"/>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nl-NL" smtClean="0"/>
              <a:t>Klik om de stijl te bewerken</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lang="en-US" sz="4200" b="0" kern="1200" spc="-100" baseline="0" dirty="0">
          <a:ln w="3200">
            <a:solidFill>
              <a:schemeClr val="bg2">
                <a:shade val="75000"/>
                <a:alpha val="25000"/>
              </a:schemeClr>
            </a:solidFill>
            <a:prstDash val="solid"/>
            <a:round/>
          </a:ln>
          <a:solidFill>
            <a:srgbClr val="F9F9F9"/>
          </a:solidFill>
          <a:effectLst>
            <a:outerShdw blurRad="50800" dist="38100" dir="2700000" algn="tl" rotWithShape="0">
              <a:prstClr val="black">
                <a:alpha val="40000"/>
              </a:prstClr>
            </a:out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sz="15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woonbond.nl/publicatie/model-sociaal-statuu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0648"/>
            <a:ext cx="8305800" cy="1512168"/>
          </a:xfrm>
        </p:spPr>
        <p:txBody>
          <a:bodyPr/>
          <a:lstStyle/>
          <a:p>
            <a:r>
              <a:rPr lang="nl-NL" noProof="0" dirty="0" smtClean="0"/>
              <a:t>Een mooie vrouw met een slecht karakter</a:t>
            </a:r>
            <a:endParaRPr lang="nl-NL" noProof="0" dirty="0"/>
          </a:p>
        </p:txBody>
      </p:sp>
      <p:sp>
        <p:nvSpPr>
          <p:cNvPr id="3" name="Subtitle 2"/>
          <p:cNvSpPr>
            <a:spLocks noGrp="1"/>
          </p:cNvSpPr>
          <p:nvPr>
            <p:ph type="subTitle" idx="1"/>
          </p:nvPr>
        </p:nvSpPr>
        <p:spPr>
          <a:xfrm>
            <a:off x="422617" y="2241848"/>
            <a:ext cx="8305800" cy="683096"/>
          </a:xfrm>
        </p:spPr>
        <p:txBody>
          <a:bodyPr/>
          <a:lstStyle/>
          <a:p>
            <a:r>
              <a:rPr lang="nl-NL" noProof="0" dirty="0" smtClean="0"/>
              <a:t>Bewonerscommissie </a:t>
            </a:r>
            <a:endParaRPr lang="nl-NL" noProof="0" dirty="0"/>
          </a:p>
        </p:txBody>
      </p:sp>
      <p:pic>
        <p:nvPicPr>
          <p:cNvPr id="4" name="Afbeelding 3"/>
          <p:cNvPicPr>
            <a:picLocks noChangeAspect="1"/>
          </p:cNvPicPr>
          <p:nvPr/>
        </p:nvPicPr>
        <p:blipFill>
          <a:blip r:embed="rId3"/>
          <a:stretch>
            <a:fillRect/>
          </a:stretch>
        </p:blipFill>
        <p:spPr>
          <a:xfrm>
            <a:off x="457200" y="4509120"/>
            <a:ext cx="2962672" cy="1975115"/>
          </a:xfrm>
          <a:prstGeom prst="rect">
            <a:avLst/>
          </a:prstGeom>
        </p:spPr>
      </p:pic>
      <p:sp>
        <p:nvSpPr>
          <p:cNvPr id="5" name="Tekstvak 4"/>
          <p:cNvSpPr txBox="1"/>
          <p:nvPr/>
        </p:nvSpPr>
        <p:spPr>
          <a:xfrm>
            <a:off x="457200" y="3573016"/>
            <a:ext cx="3096344" cy="1477328"/>
          </a:xfrm>
          <a:prstGeom prst="rect">
            <a:avLst/>
          </a:prstGeom>
          <a:noFill/>
        </p:spPr>
        <p:txBody>
          <a:bodyPr wrap="square" rtlCol="0">
            <a:spAutoFit/>
          </a:bodyPr>
          <a:lstStyle/>
          <a:p>
            <a:r>
              <a:rPr lang="nl-NL" dirty="0"/>
              <a:t>Ymere strooit met vette vertrekpremies</a:t>
            </a:r>
          </a:p>
          <a:p>
            <a:r>
              <a:rPr lang="nl-NL" dirty="0"/>
              <a:t>29 MEI 2017</a:t>
            </a:r>
          </a:p>
          <a:p>
            <a:r>
              <a:rPr lang="nl-NL" dirty="0"/>
              <a:t/>
            </a:r>
            <a:br>
              <a:rPr lang="nl-NL" dirty="0"/>
            </a:br>
            <a:endParaRPr lang="nl-NL" dirty="0"/>
          </a:p>
        </p:txBody>
      </p:sp>
      <p:sp>
        <p:nvSpPr>
          <p:cNvPr id="6" name="Tekstvak 5"/>
          <p:cNvSpPr txBox="1"/>
          <p:nvPr/>
        </p:nvSpPr>
        <p:spPr>
          <a:xfrm>
            <a:off x="3923928" y="3575667"/>
            <a:ext cx="4464496" cy="3323987"/>
          </a:xfrm>
          <a:prstGeom prst="rect">
            <a:avLst/>
          </a:prstGeom>
          <a:noFill/>
        </p:spPr>
        <p:txBody>
          <a:bodyPr wrap="square" rtlCol="0">
            <a:spAutoFit/>
          </a:bodyPr>
          <a:lstStyle/>
          <a:p>
            <a:r>
              <a:rPr lang="nl-NL" sz="1600" cap="all" dirty="0"/>
              <a:t>AMSTERDAM - </a:t>
            </a:r>
            <a:r>
              <a:rPr lang="nl-NL" sz="1600" dirty="0"/>
              <a:t>Woningcorporatie Ymere uit Amsterdam heeft afgelopen jaar een half miljoen uitgegeven aan vertrekpremies voor drie ex-managers. Dat staat te lezen in het jaarverslag van de corporatie.</a:t>
            </a:r>
          </a:p>
          <a:p>
            <a:r>
              <a:rPr lang="nl-NL" sz="1600" dirty="0"/>
              <a:t>Een business controller kreeg 223.000 euro mee, een assistent procesmanager ontving een ontslagpremie van 191.000 euro. Beiden moesten vertrekken vanwege een reorganisatie.</a:t>
            </a:r>
          </a:p>
          <a:p>
            <a:r>
              <a:rPr lang="nl-NL" sz="1600" dirty="0"/>
              <a:t>Voormalig directeur maatschappelijke projecten Pieter de Jong werd doorbetaald als adviseur en dat kostte Ymere nog eens 109.000 euro.</a:t>
            </a:r>
          </a:p>
          <a:p>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sz="2000" dirty="0" smtClean="0"/>
              <a:t>Ymere heeft een informatie plicht naar de BC</a:t>
            </a:r>
          </a:p>
          <a:p>
            <a:r>
              <a:rPr lang="nl-NL" sz="2000" dirty="0" smtClean="0"/>
              <a:t>Ymere mag geen kopij op laten sturen via de post en mogen deze </a:t>
            </a:r>
            <a:r>
              <a:rPr lang="nl-NL" sz="2000" dirty="0" err="1" smtClean="0"/>
              <a:t>aleen</a:t>
            </a:r>
            <a:r>
              <a:rPr lang="nl-NL" sz="2000" dirty="0" smtClean="0"/>
              <a:t> inzien</a:t>
            </a:r>
          </a:p>
          <a:p>
            <a:pPr marL="0" indent="0">
              <a:buNone/>
            </a:pPr>
            <a:r>
              <a:rPr lang="nl-NL" sz="1800" u="sng" dirty="0" smtClean="0"/>
              <a:t>Mits zij de huurder er op hebben gewezen wat de risico's zijn en hoe zij fraude kunnen voorkomen.</a:t>
            </a:r>
          </a:p>
          <a:p>
            <a:r>
              <a:rPr lang="nl-NL" sz="2000" dirty="0" smtClean="0"/>
              <a:t>Kosten zoals woonvergunning en opvragen van overige gegevens ( </a:t>
            </a:r>
            <a:r>
              <a:rPr lang="nl-NL" sz="1800" dirty="0" smtClean="0"/>
              <a:t>indien echt noodzakelijk</a:t>
            </a:r>
            <a:r>
              <a:rPr lang="nl-NL" sz="2000" dirty="0" smtClean="0"/>
              <a:t>) zijn voor Ymere</a:t>
            </a:r>
          </a:p>
          <a:p>
            <a:pPr marL="0" indent="0">
              <a:buNone/>
            </a:pPr>
            <a:endParaRPr lang="nl-NL" sz="2000" dirty="0"/>
          </a:p>
          <a:p>
            <a:pPr marL="0" indent="0" algn="ctr">
              <a:buNone/>
            </a:pPr>
            <a:r>
              <a:rPr lang="nl-NL" sz="2000" dirty="0" smtClean="0"/>
              <a:t>Toch zijn er bewoners die de kosten van 54,40 hebben betaald aan Ymere???</a:t>
            </a:r>
            <a:endParaRPr lang="nl-NL" sz="2000" dirty="0"/>
          </a:p>
        </p:txBody>
      </p:sp>
      <p:sp>
        <p:nvSpPr>
          <p:cNvPr id="4" name="Title 1"/>
          <p:cNvSpPr>
            <a:spLocks noGrp="1"/>
          </p:cNvSpPr>
          <p:nvPr>
            <p:ph type="title"/>
          </p:nvPr>
        </p:nvSpPr>
        <p:spPr>
          <a:xfrm>
            <a:off x="457200" y="1196752"/>
            <a:ext cx="8229600" cy="903312"/>
          </a:xfrm>
        </p:spPr>
        <p:txBody>
          <a:bodyPr>
            <a:normAutofit fontScale="90000"/>
          </a:bodyPr>
          <a:lstStyle/>
          <a:p>
            <a:r>
              <a:rPr lang="nl-NL" noProof="0" dirty="0" smtClean="0"/>
              <a:t>Onderwerp 2: </a:t>
            </a:r>
            <a:r>
              <a:rPr lang="nl-NL" dirty="0"/>
              <a:t>Communicatie en </a:t>
            </a:r>
            <a:r>
              <a:rPr lang="nl-NL" dirty="0" smtClean="0"/>
              <a:t>afspraken</a:t>
            </a:r>
            <a:br>
              <a:rPr lang="nl-NL" dirty="0" smtClean="0"/>
            </a:br>
            <a:endParaRPr lang="nl-NL" noProof="0" dirty="0"/>
          </a:p>
        </p:txBody>
      </p:sp>
    </p:spTree>
    <p:extLst>
      <p:ext uri="{BB962C8B-B14F-4D97-AF65-F5344CB8AC3E}">
        <p14:creationId xmlns:p14="http://schemas.microsoft.com/office/powerpoint/2010/main" val="2157847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3708" y="1622953"/>
            <a:ext cx="5256584" cy="6583804"/>
          </a:xfrm>
        </p:spPr>
      </p:pic>
      <p:sp>
        <p:nvSpPr>
          <p:cNvPr id="4" name="Title 1"/>
          <p:cNvSpPr>
            <a:spLocks noGrp="1"/>
          </p:cNvSpPr>
          <p:nvPr>
            <p:ph type="title"/>
          </p:nvPr>
        </p:nvSpPr>
        <p:spPr>
          <a:xfrm>
            <a:off x="457200" y="1196752"/>
            <a:ext cx="8229600" cy="903312"/>
          </a:xfrm>
        </p:spPr>
        <p:txBody>
          <a:bodyPr>
            <a:normAutofit fontScale="90000"/>
          </a:bodyPr>
          <a:lstStyle/>
          <a:p>
            <a:r>
              <a:rPr lang="nl-NL" noProof="0" dirty="0" smtClean="0"/>
              <a:t>Onderwerp 2: </a:t>
            </a:r>
            <a:r>
              <a:rPr lang="nl-NL" dirty="0"/>
              <a:t>Communicatie en </a:t>
            </a:r>
            <a:r>
              <a:rPr lang="nl-NL" dirty="0" smtClean="0"/>
              <a:t>afspraken</a:t>
            </a:r>
            <a:br>
              <a:rPr lang="nl-NL" dirty="0" smtClean="0"/>
            </a:br>
            <a:endParaRPr lang="nl-NL" noProof="0" dirty="0"/>
          </a:p>
        </p:txBody>
      </p:sp>
      <p:sp>
        <p:nvSpPr>
          <p:cNvPr id="5" name="Ovaal 4"/>
          <p:cNvSpPr/>
          <p:nvPr/>
        </p:nvSpPr>
        <p:spPr>
          <a:xfrm>
            <a:off x="6012160" y="3861048"/>
            <a:ext cx="86409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2555776" y="2100064"/>
            <a:ext cx="1296144" cy="392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3419872" y="3068960"/>
            <a:ext cx="50405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22496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r>
              <a:rPr lang="nl-NL" sz="2000" dirty="0" smtClean="0"/>
              <a:t>Zo heeft de BC ook zijn eigen afspraken gemaakt naar de bewoners en is het mijn taak als voorzitter hier toezicht op te houden dat ook onze afspraken na wordt gekomen.</a:t>
            </a:r>
          </a:p>
          <a:p>
            <a:endParaRPr lang="nl-NL" sz="2000" dirty="0" smtClean="0"/>
          </a:p>
          <a:p>
            <a:pPr marL="0" indent="0" algn="ctr">
              <a:buNone/>
            </a:pPr>
            <a:r>
              <a:rPr lang="nl-NL" sz="2000" dirty="0"/>
              <a:t>Reglement Bewonerscommissie Delftwijk zuid</a:t>
            </a:r>
            <a:endParaRPr lang="nl-NL" sz="2000" dirty="0" smtClean="0"/>
          </a:p>
          <a:p>
            <a:pPr marL="0" indent="0">
              <a:buNone/>
            </a:pPr>
            <a:r>
              <a:rPr lang="nl-NL" sz="1200" b="1" dirty="0" smtClean="0"/>
              <a:t>Artikel </a:t>
            </a:r>
            <a:r>
              <a:rPr lang="nl-NL" sz="1200" b="1" dirty="0"/>
              <a:t>9. Taken en bevoegdheden</a:t>
            </a:r>
            <a:endParaRPr lang="nl-NL" sz="1200" dirty="0"/>
          </a:p>
          <a:p>
            <a:pPr marL="0" indent="0">
              <a:buNone/>
            </a:pPr>
            <a:r>
              <a:rPr lang="nl-NL" sz="1200" b="1" dirty="0" smtClean="0"/>
              <a:t>9.2</a:t>
            </a:r>
            <a:r>
              <a:rPr lang="nl-NL" sz="1200" dirty="0" smtClean="0"/>
              <a:t> </a:t>
            </a:r>
            <a:r>
              <a:rPr lang="nl-NL" sz="1200" dirty="0"/>
              <a:t>Tot de taken van de bewonerscommissie behoren in ieder geval de volgende: </a:t>
            </a:r>
          </a:p>
          <a:p>
            <a:pPr marL="0" lvl="0" indent="0">
              <a:buNone/>
            </a:pPr>
            <a:r>
              <a:rPr lang="nl-NL" sz="1200" b="1" dirty="0"/>
              <a:t>a.</a:t>
            </a:r>
            <a:r>
              <a:rPr lang="nl-NL" sz="1200" dirty="0"/>
              <a:t> de huurders te raadplegen over onderwerpen van beheer en beleid; </a:t>
            </a:r>
          </a:p>
          <a:p>
            <a:pPr marL="0" lvl="0" indent="0">
              <a:buNone/>
            </a:pPr>
            <a:r>
              <a:rPr lang="nl-NL" sz="1200" b="1" dirty="0"/>
              <a:t>b.</a:t>
            </a:r>
            <a:r>
              <a:rPr lang="nl-NL" sz="1200" dirty="0"/>
              <a:t> de bewoners betrekken bij haar activiteiten; </a:t>
            </a:r>
          </a:p>
          <a:p>
            <a:pPr marL="0" lvl="0" indent="0">
              <a:buNone/>
            </a:pPr>
            <a:r>
              <a:rPr lang="nl-NL" sz="1200" b="1" dirty="0"/>
              <a:t>c.</a:t>
            </a:r>
            <a:r>
              <a:rPr lang="nl-NL" sz="1200" dirty="0"/>
              <a:t> de continuïteit van de bewonerscommissie te bewaken; </a:t>
            </a:r>
          </a:p>
          <a:p>
            <a:pPr marL="0" lvl="0" indent="0">
              <a:buNone/>
            </a:pPr>
            <a:r>
              <a:rPr lang="nl-NL" sz="1200" b="1" dirty="0"/>
              <a:t>d.</a:t>
            </a:r>
            <a:r>
              <a:rPr lang="nl-NL" sz="1200" dirty="0"/>
              <a:t> Ymere uit eigen beweging te informeren over relevante ontwikkelingen in het complex; </a:t>
            </a:r>
          </a:p>
          <a:p>
            <a:pPr marL="0" lvl="0" indent="0">
              <a:buNone/>
            </a:pPr>
            <a:r>
              <a:rPr lang="nl-NL" sz="1200" b="1" dirty="0"/>
              <a:t>e.</a:t>
            </a:r>
            <a:r>
              <a:rPr lang="nl-NL" sz="1200" dirty="0"/>
              <a:t> de kwaliteit van het wonen te bevorderen en de belangen van de bewoners behartigen; </a:t>
            </a:r>
          </a:p>
          <a:p>
            <a:pPr marL="0" lvl="0" indent="0">
              <a:buNone/>
            </a:pPr>
            <a:r>
              <a:rPr lang="nl-NL" sz="1200" b="1" dirty="0"/>
              <a:t>f.</a:t>
            </a:r>
            <a:r>
              <a:rPr lang="nl-NL" sz="1200" dirty="0"/>
              <a:t> het bevorderen van een goede verstandhouding tussen bewoners onderling en bewoners met Ymere</a:t>
            </a:r>
            <a:r>
              <a:rPr lang="nl-NL" sz="1200" dirty="0" smtClean="0"/>
              <a:t>.</a:t>
            </a:r>
          </a:p>
          <a:p>
            <a:pPr marL="0" lvl="0" indent="0">
              <a:buNone/>
            </a:pPr>
            <a:endParaRPr lang="nl-NL" sz="1200" dirty="0"/>
          </a:p>
          <a:p>
            <a:pPr marL="0" lvl="0" indent="0" algn="ctr">
              <a:buNone/>
            </a:pPr>
            <a:r>
              <a:rPr lang="nl-NL" sz="1800" dirty="0" smtClean="0"/>
              <a:t>E en F wordt zo heel moeilijk voor ons zoals Ymere zich opstelt naar de BC </a:t>
            </a:r>
            <a:endParaRPr lang="nl-NL" sz="1800" dirty="0"/>
          </a:p>
          <a:p>
            <a:endParaRPr lang="nl-NL" sz="2000" dirty="0" smtClean="0"/>
          </a:p>
          <a:p>
            <a:endParaRPr lang="nl-NL" sz="2000" dirty="0"/>
          </a:p>
        </p:txBody>
      </p:sp>
      <p:sp>
        <p:nvSpPr>
          <p:cNvPr id="4" name="Title 1"/>
          <p:cNvSpPr>
            <a:spLocks noGrp="1"/>
          </p:cNvSpPr>
          <p:nvPr>
            <p:ph type="title"/>
          </p:nvPr>
        </p:nvSpPr>
        <p:spPr>
          <a:xfrm>
            <a:off x="457200" y="1196752"/>
            <a:ext cx="8229600" cy="903312"/>
          </a:xfrm>
        </p:spPr>
        <p:txBody>
          <a:bodyPr>
            <a:normAutofit fontScale="90000"/>
          </a:bodyPr>
          <a:lstStyle/>
          <a:p>
            <a:r>
              <a:rPr lang="nl-NL" noProof="0" dirty="0" smtClean="0"/>
              <a:t>Onderwerp 2: </a:t>
            </a:r>
            <a:r>
              <a:rPr lang="nl-NL" dirty="0"/>
              <a:t>Communicatie en </a:t>
            </a:r>
            <a:r>
              <a:rPr lang="nl-NL" dirty="0" smtClean="0"/>
              <a:t>afspraken</a:t>
            </a:r>
            <a:br>
              <a:rPr lang="nl-NL" dirty="0" smtClean="0"/>
            </a:br>
            <a:endParaRPr lang="nl-NL" noProof="0" dirty="0"/>
          </a:p>
        </p:txBody>
      </p:sp>
    </p:spTree>
    <p:extLst>
      <p:ext uri="{BB962C8B-B14F-4D97-AF65-F5344CB8AC3E}">
        <p14:creationId xmlns:p14="http://schemas.microsoft.com/office/powerpoint/2010/main" val="2803763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23"/>
            <a:ext cx="8229600" cy="1219200"/>
          </a:xfrm>
        </p:spPr>
        <p:txBody>
          <a:bodyPr>
            <a:normAutofit fontScale="90000"/>
          </a:bodyPr>
          <a:lstStyle/>
          <a:p>
            <a:r>
              <a:rPr lang="nl-NL" noProof="0" dirty="0" smtClean="0"/>
              <a:t>Onderwerp 3: </a:t>
            </a:r>
            <a:r>
              <a:rPr lang="nl-NL" dirty="0"/>
              <a:t>ID fraude</a:t>
            </a:r>
            <a:br>
              <a:rPr lang="nl-NL" dirty="0"/>
            </a:br>
            <a:endParaRPr lang="nl-NL" noProof="0" dirty="0"/>
          </a:p>
        </p:txBody>
      </p:sp>
      <p:sp>
        <p:nvSpPr>
          <p:cNvPr id="3" name="Content Placeholder 2"/>
          <p:cNvSpPr>
            <a:spLocks noGrp="1"/>
          </p:cNvSpPr>
          <p:nvPr>
            <p:ph idx="1"/>
          </p:nvPr>
        </p:nvSpPr>
        <p:spPr>
          <a:xfrm>
            <a:off x="323528" y="822101"/>
            <a:ext cx="8229600" cy="4572000"/>
          </a:xfrm>
        </p:spPr>
        <p:txBody>
          <a:bodyPr/>
          <a:lstStyle/>
          <a:p>
            <a:r>
              <a:rPr lang="nl-NL" noProof="0" dirty="0" smtClean="0"/>
              <a:t>Ik denk niet dat het nodig is om hier nog verder over door te discussiëren. Vind het alleen jammer dat er door professionals nog steeds niet op wordt gelet </a:t>
            </a:r>
          </a:p>
          <a:p>
            <a:r>
              <a:rPr lang="nl-NL" dirty="0" smtClean="0"/>
              <a:t>Ook de Waakvlam is hier over in gesprek met Ymere</a:t>
            </a:r>
          </a:p>
          <a:p>
            <a:pPr marL="0" indent="0" algn="ctr">
              <a:buNone/>
            </a:pPr>
            <a:r>
              <a:rPr lang="nl-NL" b="1" u="sng" dirty="0" smtClean="0"/>
              <a:t>Legitimeren is niet kopiëren</a:t>
            </a:r>
          </a:p>
          <a:p>
            <a:pPr algn="ctr"/>
            <a:r>
              <a:rPr lang="nl-NL" sz="2800" dirty="0" smtClean="0"/>
              <a:t>www.respectprivacy.org</a:t>
            </a:r>
            <a:endParaRPr lang="nl-NL" sz="2800" noProof="0" dirty="0"/>
          </a:p>
        </p:txBody>
      </p:sp>
      <p:pic>
        <p:nvPicPr>
          <p:cNvPr id="4" name="Afbeelding 3"/>
          <p:cNvPicPr>
            <a:picLocks noChangeAspect="1"/>
          </p:cNvPicPr>
          <p:nvPr/>
        </p:nvPicPr>
        <p:blipFill>
          <a:blip r:embed="rId3"/>
          <a:stretch>
            <a:fillRect/>
          </a:stretch>
        </p:blipFill>
        <p:spPr>
          <a:xfrm>
            <a:off x="2862457" y="3810000"/>
            <a:ext cx="3419085" cy="237626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sz="2000" dirty="0" smtClean="0"/>
              <a:t>De BC heeft er alle </a:t>
            </a:r>
            <a:r>
              <a:rPr lang="nl-NL" sz="2000" smtClean="0"/>
              <a:t>begrip voor </a:t>
            </a:r>
            <a:r>
              <a:rPr lang="nl-NL" sz="2000" dirty="0" smtClean="0"/>
              <a:t>dat </a:t>
            </a:r>
            <a:r>
              <a:rPr lang="nl-NL" sz="2000" smtClean="0"/>
              <a:t>het bij </a:t>
            </a:r>
            <a:r>
              <a:rPr lang="nl-NL" sz="2000" dirty="0" smtClean="0"/>
              <a:t>de aanvang moeilijk is en er dingen anders lopen dan gepland en wil hier ook al zijn medewerking aan geven.</a:t>
            </a:r>
          </a:p>
          <a:p>
            <a:r>
              <a:rPr lang="nl-NL" sz="2000" dirty="0" smtClean="0"/>
              <a:t>Dit mag alleen niet ten kosten gaan van de bewoners en komende huurders en gemaakte afspraken.</a:t>
            </a:r>
          </a:p>
          <a:p>
            <a:r>
              <a:rPr lang="nl-NL" sz="2000" dirty="0" smtClean="0"/>
              <a:t>Vanaf eind Januari worden er al signalen afgegeven dat er twijfels ontstaan maar ook hier weer weinig aandacht voor en is er door de BC een enquête op hun website geplaatst.</a:t>
            </a:r>
          </a:p>
          <a:p>
            <a:pPr marL="0" indent="0" algn="ctr">
              <a:buNone/>
            </a:pPr>
            <a:r>
              <a:rPr lang="nl-NL" dirty="0" smtClean="0"/>
              <a:t> </a:t>
            </a:r>
            <a:r>
              <a:rPr lang="nl-NL" b="1" u="sng" dirty="0" smtClean="0"/>
              <a:t>Ymere doet niks met deze informatie</a:t>
            </a:r>
          </a:p>
          <a:p>
            <a:pPr marL="0" indent="0" algn="ctr">
              <a:buNone/>
            </a:pPr>
            <a:r>
              <a:rPr lang="nl-NL" b="1" u="sng" dirty="0" smtClean="0"/>
              <a:t>Ook niet voor hun eigen voordeel</a:t>
            </a:r>
          </a:p>
          <a:p>
            <a:endParaRPr lang="nl-NL" dirty="0" smtClean="0"/>
          </a:p>
          <a:p>
            <a:endParaRPr lang="nl-NL" dirty="0"/>
          </a:p>
        </p:txBody>
      </p:sp>
      <p:sp>
        <p:nvSpPr>
          <p:cNvPr id="5" name="Title 1"/>
          <p:cNvSpPr>
            <a:spLocks noGrp="1"/>
          </p:cNvSpPr>
          <p:nvPr>
            <p:ph type="title"/>
          </p:nvPr>
        </p:nvSpPr>
        <p:spPr>
          <a:xfrm>
            <a:off x="457125" y="188640"/>
            <a:ext cx="8229600" cy="2376264"/>
          </a:xfrm>
        </p:spPr>
        <p:txBody>
          <a:bodyPr>
            <a:normAutofit fontScale="90000"/>
          </a:bodyPr>
          <a:lstStyle/>
          <a:p>
            <a:r>
              <a:rPr lang="nl-NL" noProof="0" dirty="0" smtClean="0"/>
              <a:t>Onderwerp 4: </a:t>
            </a:r>
            <a:r>
              <a:rPr lang="nl-NL" dirty="0" smtClean="0"/>
              <a:t>Uitvoering/oplevering werkzaamheden</a:t>
            </a:r>
            <a:br>
              <a:rPr lang="nl-NL" dirty="0" smtClean="0"/>
            </a:br>
            <a:r>
              <a:rPr lang="nl-NL" dirty="0" smtClean="0"/>
              <a:t/>
            </a:r>
            <a:br>
              <a:rPr lang="nl-NL" dirty="0" smtClean="0"/>
            </a:br>
            <a:endParaRPr lang="nl-NL" noProof="0" dirty="0"/>
          </a:p>
        </p:txBody>
      </p:sp>
    </p:spTree>
    <p:extLst>
      <p:ext uri="{BB962C8B-B14F-4D97-AF65-F5344CB8AC3E}">
        <p14:creationId xmlns:p14="http://schemas.microsoft.com/office/powerpoint/2010/main" val="11970958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sz="2000" dirty="0" smtClean="0"/>
              <a:t>Ook tijdens het moeilijke proces die Ymere doorgaat is er totaal geen overleg of aanvullende informatie voor de BC en gaat alle verhalen een eigen leven leiden.</a:t>
            </a:r>
          </a:p>
          <a:p>
            <a:pPr marL="0" indent="0" algn="ctr">
              <a:buNone/>
            </a:pPr>
            <a:r>
              <a:rPr lang="nl-NL" sz="2000" b="1" u="sng" dirty="0" smtClean="0"/>
              <a:t>Het wordt van kwaad tot erger en dan volg de eerste oplevering</a:t>
            </a:r>
          </a:p>
          <a:p>
            <a:r>
              <a:rPr lang="nl-NL" sz="2000" dirty="0" smtClean="0"/>
              <a:t>Binnenwerk zeer slecht afgeleverd</a:t>
            </a:r>
          </a:p>
          <a:p>
            <a:r>
              <a:rPr lang="nl-NL" sz="2000" dirty="0" smtClean="0"/>
              <a:t>Buitenwerk in laagbouw bijzonder slecht</a:t>
            </a:r>
          </a:p>
          <a:p>
            <a:pPr marL="0" indent="0">
              <a:buNone/>
            </a:pPr>
            <a:r>
              <a:rPr lang="nl-NL" sz="2000" dirty="0" smtClean="0"/>
              <a:t>Het zal ons dan ook niet verbazen als het schimmelprobleem in de laagbouw terugkeert</a:t>
            </a:r>
          </a:p>
          <a:p>
            <a:endParaRPr lang="nl-NL" dirty="0"/>
          </a:p>
        </p:txBody>
      </p:sp>
      <p:sp>
        <p:nvSpPr>
          <p:cNvPr id="5" name="Title 1"/>
          <p:cNvSpPr>
            <a:spLocks noGrp="1"/>
          </p:cNvSpPr>
          <p:nvPr>
            <p:ph type="title"/>
          </p:nvPr>
        </p:nvSpPr>
        <p:spPr>
          <a:xfrm>
            <a:off x="457125" y="188640"/>
            <a:ext cx="8229600" cy="2376264"/>
          </a:xfrm>
        </p:spPr>
        <p:txBody>
          <a:bodyPr>
            <a:normAutofit fontScale="90000"/>
          </a:bodyPr>
          <a:lstStyle/>
          <a:p>
            <a:r>
              <a:rPr lang="nl-NL" noProof="0" dirty="0" smtClean="0"/>
              <a:t>Onderwerp 4: </a:t>
            </a:r>
            <a:r>
              <a:rPr lang="nl-NL" dirty="0" smtClean="0"/>
              <a:t>Uitvoering/oplevering werkzaamheden</a:t>
            </a:r>
            <a:br>
              <a:rPr lang="nl-NL" dirty="0" smtClean="0"/>
            </a:br>
            <a:r>
              <a:rPr lang="nl-NL" dirty="0" smtClean="0"/>
              <a:t/>
            </a:r>
            <a:br>
              <a:rPr lang="nl-NL" dirty="0" smtClean="0"/>
            </a:br>
            <a:endParaRPr lang="nl-NL" noProof="0" dirty="0"/>
          </a:p>
        </p:txBody>
      </p:sp>
    </p:spTree>
    <p:extLst>
      <p:ext uri="{BB962C8B-B14F-4D97-AF65-F5344CB8AC3E}">
        <p14:creationId xmlns:p14="http://schemas.microsoft.com/office/powerpoint/2010/main" val="998434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620688"/>
            <a:ext cx="2767856" cy="1556919"/>
          </a:xfr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0380" y="620688"/>
            <a:ext cx="2767856" cy="1556919"/>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65037" y="613969"/>
            <a:ext cx="2779801" cy="1563638"/>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2420888"/>
            <a:ext cx="2144837" cy="3813044"/>
          </a:xfrm>
          <a:prstGeom prst="rect">
            <a:avLst/>
          </a:prstGeom>
        </p:spPr>
      </p:pic>
      <p:pic>
        <p:nvPicPr>
          <p:cNvPr id="8" name="Afbeelding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003715" y="3260981"/>
            <a:ext cx="3840426" cy="2160240"/>
          </a:xfrm>
          <a:prstGeom prst="rect">
            <a:avLst/>
          </a:prstGeom>
        </p:spPr>
      </p:pic>
      <p:pic>
        <p:nvPicPr>
          <p:cNvPr id="9" name="Afbeelding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4088" y="2420888"/>
            <a:ext cx="3275855" cy="3804441"/>
          </a:xfrm>
          <a:prstGeom prst="rect">
            <a:avLst/>
          </a:prstGeom>
        </p:spPr>
      </p:pic>
    </p:spTree>
    <p:extLst>
      <p:ext uri="{BB962C8B-B14F-4D97-AF65-F5344CB8AC3E}">
        <p14:creationId xmlns:p14="http://schemas.microsoft.com/office/powerpoint/2010/main" val="3846680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9667" y="441169"/>
            <a:ext cx="2874610" cy="1616968"/>
          </a:xfr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67" y="3293368"/>
            <a:ext cx="1712789" cy="3044958"/>
          </a:xfrm>
          <a:prstGeom prst="rect">
            <a:avLst/>
          </a:prstGeom>
        </p:spPr>
      </p:pic>
      <p:sp>
        <p:nvSpPr>
          <p:cNvPr id="6" name="Ovaal 5"/>
          <p:cNvSpPr/>
          <p:nvPr/>
        </p:nvSpPr>
        <p:spPr>
          <a:xfrm>
            <a:off x="1187624" y="4653136"/>
            <a:ext cx="64807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91" y="457644"/>
            <a:ext cx="2808312" cy="1579675"/>
          </a:xfrm>
          <a:prstGeom prst="rect">
            <a:avLst/>
          </a:prstGeom>
        </p:spPr>
      </p:pic>
      <p:sp>
        <p:nvSpPr>
          <p:cNvPr id="8" name="Ovaal 7"/>
          <p:cNvSpPr/>
          <p:nvPr/>
        </p:nvSpPr>
        <p:spPr>
          <a:xfrm>
            <a:off x="4788027" y="764704"/>
            <a:ext cx="64807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noFill/>
            </a:endParaRPr>
          </a:p>
        </p:txBody>
      </p:sp>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2288" y="4653136"/>
            <a:ext cx="3885738" cy="1685190"/>
          </a:xfrm>
          <a:prstGeom prst="rect">
            <a:avLst/>
          </a:prstGeom>
        </p:spPr>
      </p:pic>
      <p:sp>
        <p:nvSpPr>
          <p:cNvPr id="10" name="Tekstvak 9"/>
          <p:cNvSpPr txBox="1"/>
          <p:nvPr/>
        </p:nvSpPr>
        <p:spPr>
          <a:xfrm>
            <a:off x="4461294" y="4653136"/>
            <a:ext cx="2520280" cy="369332"/>
          </a:xfrm>
          <a:prstGeom prst="rect">
            <a:avLst/>
          </a:prstGeom>
          <a:noFill/>
        </p:spPr>
        <p:txBody>
          <a:bodyPr wrap="square" rtlCol="0">
            <a:spAutoFit/>
          </a:bodyPr>
          <a:lstStyle/>
          <a:p>
            <a:r>
              <a:rPr lang="nl-NL" dirty="0" smtClean="0">
                <a:solidFill>
                  <a:schemeClr val="bg1"/>
                </a:solidFill>
              </a:rPr>
              <a:t>Behang klaar???!!!!</a:t>
            </a:r>
            <a:endParaRPr lang="nl-NL" dirty="0">
              <a:solidFill>
                <a:schemeClr val="bg1"/>
              </a:solidFill>
            </a:endParaRPr>
          </a:p>
        </p:txBody>
      </p:sp>
      <p:pic>
        <p:nvPicPr>
          <p:cNvPr id="11" name="Afbeelding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8026" y="4653136"/>
            <a:ext cx="2411760" cy="1672689"/>
          </a:xfrm>
          <a:prstGeom prst="rect">
            <a:avLst/>
          </a:prstGeom>
        </p:spPr>
      </p:pic>
      <p:pic>
        <p:nvPicPr>
          <p:cNvPr id="12" name="Afbeelding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49367" y="620688"/>
            <a:ext cx="2005106" cy="3564632"/>
          </a:xfrm>
          <a:prstGeom prst="rect">
            <a:avLst/>
          </a:prstGeom>
        </p:spPr>
      </p:pic>
      <p:sp>
        <p:nvSpPr>
          <p:cNvPr id="13" name="Tekstvak 12"/>
          <p:cNvSpPr txBox="1"/>
          <p:nvPr/>
        </p:nvSpPr>
        <p:spPr>
          <a:xfrm>
            <a:off x="6668566" y="608187"/>
            <a:ext cx="2520280" cy="369332"/>
          </a:xfrm>
          <a:prstGeom prst="rect">
            <a:avLst/>
          </a:prstGeom>
          <a:noFill/>
        </p:spPr>
        <p:txBody>
          <a:bodyPr wrap="square" rtlCol="0">
            <a:spAutoFit/>
          </a:bodyPr>
          <a:lstStyle/>
          <a:p>
            <a:r>
              <a:rPr lang="nl-NL" dirty="0" smtClean="0"/>
              <a:t>Kan de raam open??!!</a:t>
            </a:r>
            <a:endParaRPr lang="nl-NL" dirty="0"/>
          </a:p>
        </p:txBody>
      </p:sp>
      <p:pic>
        <p:nvPicPr>
          <p:cNvPr id="14" name="Afbeelding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36857" y="2305062"/>
            <a:ext cx="3923928" cy="2207210"/>
          </a:xfrm>
          <a:prstGeom prst="rect">
            <a:avLst/>
          </a:prstGeom>
        </p:spPr>
      </p:pic>
      <p:sp>
        <p:nvSpPr>
          <p:cNvPr id="15" name="Tekstvak 14"/>
          <p:cNvSpPr txBox="1"/>
          <p:nvPr/>
        </p:nvSpPr>
        <p:spPr>
          <a:xfrm>
            <a:off x="2840040" y="3723655"/>
            <a:ext cx="2520280" cy="923330"/>
          </a:xfrm>
          <a:prstGeom prst="rect">
            <a:avLst/>
          </a:prstGeom>
          <a:noFill/>
        </p:spPr>
        <p:txBody>
          <a:bodyPr wrap="square" rtlCol="0">
            <a:spAutoFit/>
          </a:bodyPr>
          <a:lstStyle/>
          <a:p>
            <a:r>
              <a:rPr lang="nl-NL" dirty="0" smtClean="0">
                <a:solidFill>
                  <a:schemeClr val="bg1"/>
                </a:solidFill>
              </a:rPr>
              <a:t>Schuif de koelkast en fornuis naar achteren ???!!!!</a:t>
            </a:r>
            <a:endParaRPr lang="nl-NL" dirty="0">
              <a:solidFill>
                <a:schemeClr val="bg1"/>
              </a:solidFill>
            </a:endParaRPr>
          </a:p>
        </p:txBody>
      </p:sp>
    </p:spTree>
    <p:extLst>
      <p:ext uri="{BB962C8B-B14F-4D97-AF65-F5344CB8AC3E}">
        <p14:creationId xmlns:p14="http://schemas.microsoft.com/office/powerpoint/2010/main" val="691530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92" y="1354497"/>
            <a:ext cx="3456384" cy="2304256"/>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788024" y="3658525"/>
            <a:ext cx="3995936" cy="2774273"/>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092" y="4077072"/>
            <a:ext cx="4187957" cy="2355726"/>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4291" y="798743"/>
            <a:ext cx="4616513" cy="2859782"/>
          </a:xfrm>
          <a:prstGeom prst="rect">
            <a:avLst/>
          </a:prstGeom>
        </p:spPr>
      </p:pic>
      <p:sp>
        <p:nvSpPr>
          <p:cNvPr id="8" name="Tekstvak 7"/>
          <p:cNvSpPr txBox="1"/>
          <p:nvPr/>
        </p:nvSpPr>
        <p:spPr>
          <a:xfrm>
            <a:off x="397092" y="332656"/>
            <a:ext cx="3310812" cy="923330"/>
          </a:xfrm>
          <a:prstGeom prst="rect">
            <a:avLst/>
          </a:prstGeom>
          <a:noFill/>
        </p:spPr>
        <p:txBody>
          <a:bodyPr wrap="square" rtlCol="0">
            <a:spAutoFit/>
          </a:bodyPr>
          <a:lstStyle/>
          <a:p>
            <a:r>
              <a:rPr lang="nl-NL" dirty="0" smtClean="0"/>
              <a:t>Vloerenbedrijven geven geen garantie op het leggen van vloeren !!!!!    ???????</a:t>
            </a:r>
            <a:endParaRPr lang="nl-NL" dirty="0"/>
          </a:p>
        </p:txBody>
      </p:sp>
    </p:spTree>
    <p:extLst>
      <p:ext uri="{BB962C8B-B14F-4D97-AF65-F5344CB8AC3E}">
        <p14:creationId xmlns:p14="http://schemas.microsoft.com/office/powerpoint/2010/main" val="3822766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483" y="404664"/>
            <a:ext cx="3078373" cy="1851670"/>
          </a:xfrm>
          <a:prstGeom prst="rect">
            <a:avLst/>
          </a:prstGeom>
        </p:spPr>
      </p:pic>
      <p:pic>
        <p:nvPicPr>
          <p:cNvPr id="6" name="Afbeelding 5"/>
          <p:cNvPicPr>
            <a:picLocks noChangeAspect="1"/>
          </p:cNvPicPr>
          <p:nvPr/>
        </p:nvPicPr>
        <p:blipFill>
          <a:blip r:embed="rId3"/>
          <a:stretch>
            <a:fillRect/>
          </a:stretch>
        </p:blipFill>
        <p:spPr>
          <a:xfrm>
            <a:off x="3419873" y="418908"/>
            <a:ext cx="2692896" cy="1851670"/>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483" y="2380207"/>
            <a:ext cx="3072341" cy="1728192"/>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3" y="2348881"/>
            <a:ext cx="2692896" cy="1728192"/>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176" y="908720"/>
            <a:ext cx="2673297" cy="4752528"/>
          </a:xfrm>
          <a:prstGeom prst="rect">
            <a:avLst/>
          </a:prstGeom>
        </p:spPr>
      </p:pic>
      <p:pic>
        <p:nvPicPr>
          <p:cNvPr id="10" name="Afbeelding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029" y="4293096"/>
            <a:ext cx="3025795" cy="1831130"/>
          </a:xfrm>
          <a:prstGeom prst="rect">
            <a:avLst/>
          </a:prstGeom>
        </p:spPr>
      </p:pic>
      <p:pic>
        <p:nvPicPr>
          <p:cNvPr id="11" name="Afbeelding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2977" y="4293096"/>
            <a:ext cx="2699792" cy="1831130"/>
          </a:xfrm>
          <a:prstGeom prst="rect">
            <a:avLst/>
          </a:prstGeom>
        </p:spPr>
      </p:pic>
    </p:spTree>
    <p:extLst>
      <p:ext uri="{BB962C8B-B14F-4D97-AF65-F5344CB8AC3E}">
        <p14:creationId xmlns:p14="http://schemas.microsoft.com/office/powerpoint/2010/main" val="33712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smtClean="0"/>
              <a:t>Inleiding</a:t>
            </a:r>
            <a:endParaRPr lang="nl-NL" noProof="0"/>
          </a:p>
        </p:txBody>
      </p:sp>
      <p:sp>
        <p:nvSpPr>
          <p:cNvPr id="3" name="Content Placeholder 2"/>
          <p:cNvSpPr>
            <a:spLocks noGrp="1"/>
          </p:cNvSpPr>
          <p:nvPr>
            <p:ph idx="1"/>
          </p:nvPr>
        </p:nvSpPr>
        <p:spPr>
          <a:xfrm>
            <a:off x="457200" y="1524000"/>
            <a:ext cx="8363272" cy="4572000"/>
          </a:xfrm>
        </p:spPr>
        <p:txBody>
          <a:bodyPr/>
          <a:lstStyle/>
          <a:p>
            <a:pPr marL="0" indent="0">
              <a:buNone/>
            </a:pPr>
            <a:r>
              <a:rPr lang="nl-NL" sz="2400" noProof="0" dirty="0" smtClean="0"/>
              <a:t>Een kort presentatie, om voor allen een </a:t>
            </a:r>
            <a:r>
              <a:rPr lang="nl-NL" sz="2400" noProof="0" dirty="0" err="1" smtClean="0"/>
              <a:t>beel</a:t>
            </a:r>
            <a:r>
              <a:rPr lang="nl-NL" sz="2400" dirty="0" smtClean="0"/>
              <a:t>d te vormen waar het totaal om gaat en daarna de onderwerpen te bespreken en  hopelijk op te lossen.</a:t>
            </a:r>
          </a:p>
          <a:p>
            <a:pPr marL="0" indent="0">
              <a:buNone/>
            </a:pPr>
            <a:endParaRPr lang="nl-NL" sz="2400" dirty="0" smtClean="0"/>
          </a:p>
          <a:p>
            <a:pPr marL="0" indent="0">
              <a:buNone/>
            </a:pPr>
            <a:r>
              <a:rPr lang="nl-NL" sz="2400" dirty="0" smtClean="0"/>
              <a:t>We moeten niet vergeten dat Ymere aan het renoveren is maar daarnaast nog steeds verantwoordelijk is huurders te beschermen en hier dan ook hun verantwoordelijkheid voor moet nemen</a:t>
            </a:r>
          </a:p>
          <a:p>
            <a:pPr marL="0" indent="0">
              <a:buNone/>
            </a:pPr>
            <a:endParaRPr lang="nl-NL" dirty="0"/>
          </a:p>
          <a:p>
            <a:pPr marL="0" indent="0">
              <a:buNone/>
            </a:pPr>
            <a:r>
              <a:rPr lang="nl-NL" dirty="0" smtClean="0"/>
              <a:t> </a:t>
            </a:r>
            <a:endParaRPr lang="nl-NL" noProof="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48868" y="1124744"/>
            <a:ext cx="8229600" cy="5256584"/>
          </a:xfrm>
        </p:spPr>
        <p:txBody>
          <a:bodyPr/>
          <a:lstStyle/>
          <a:p>
            <a:r>
              <a:rPr lang="nl-NL" dirty="0" smtClean="0"/>
              <a:t>Ymere heeft ook een taak om haar huurders te beschermen.</a:t>
            </a:r>
          </a:p>
          <a:p>
            <a:pPr marL="0" indent="0">
              <a:buNone/>
            </a:pPr>
            <a:r>
              <a:rPr lang="nl-NL" sz="1600" dirty="0" smtClean="0"/>
              <a:t>Wij als BC hebben nu niet het gevoel dat het zo is en dat er hier alleen belangen van Ymere boven aanstaan en dat de bewoners maar moeten doen wat Ymere zegt.</a:t>
            </a:r>
          </a:p>
          <a:p>
            <a:pPr marL="0" indent="0">
              <a:buNone/>
            </a:pPr>
            <a:endParaRPr lang="nl-NL" sz="1600" dirty="0" smtClean="0"/>
          </a:p>
          <a:p>
            <a:pPr marL="0" indent="0">
              <a:buNone/>
            </a:pPr>
            <a:r>
              <a:rPr lang="nl-NL" sz="1800" dirty="0" smtClean="0"/>
              <a:t>Waarom luistert Ymere niet naar bewoners die aangeven dat verhuizen 1n minder dan 2 weken niet mogelijk is.</a:t>
            </a:r>
          </a:p>
          <a:p>
            <a:pPr marL="0" indent="0">
              <a:buNone/>
            </a:pPr>
            <a:endParaRPr lang="nl-NL" sz="1800" dirty="0" smtClean="0"/>
          </a:p>
          <a:p>
            <a:pPr marL="0" indent="0">
              <a:buNone/>
            </a:pPr>
            <a:r>
              <a:rPr lang="nl-NL" sz="1800" dirty="0" smtClean="0"/>
              <a:t>Waarom ziet Ymere niet dat het moeilijk gangbaar is voor toeleveranciers voor de bewoners en houden zij hier geen rekening mee.</a:t>
            </a:r>
          </a:p>
          <a:p>
            <a:pPr marL="0" indent="0">
              <a:buNone/>
            </a:pPr>
            <a:endParaRPr lang="nl-NL" sz="1800" dirty="0" smtClean="0"/>
          </a:p>
          <a:p>
            <a:pPr marL="0" indent="0">
              <a:buNone/>
            </a:pPr>
            <a:r>
              <a:rPr lang="nl-NL" sz="1800" dirty="0" smtClean="0"/>
              <a:t>We weten dat het budget kleiner is dan vroeger maar ding moeten wel goed zijn voor langere termijn (20Jaar) en de bewoner moet een vertrouwd gevoel hebben.</a:t>
            </a:r>
          </a:p>
          <a:p>
            <a:pPr marL="0" indent="0">
              <a:buNone/>
            </a:pPr>
            <a:endParaRPr lang="nl-NL" sz="1800" dirty="0" smtClean="0"/>
          </a:p>
          <a:p>
            <a:pPr marL="0" indent="0">
              <a:buNone/>
            </a:pPr>
            <a:endParaRPr lang="nl-NL" sz="1800" dirty="0" smtClean="0"/>
          </a:p>
          <a:p>
            <a:pPr marL="0" indent="0">
              <a:buNone/>
            </a:pPr>
            <a:endParaRPr lang="nl-NL" sz="1800" dirty="0"/>
          </a:p>
        </p:txBody>
      </p:sp>
      <p:sp>
        <p:nvSpPr>
          <p:cNvPr id="5" name="Title 1"/>
          <p:cNvSpPr>
            <a:spLocks noGrp="1"/>
          </p:cNvSpPr>
          <p:nvPr>
            <p:ph type="title"/>
          </p:nvPr>
        </p:nvSpPr>
        <p:spPr>
          <a:xfrm>
            <a:off x="448868" y="764704"/>
            <a:ext cx="8229600" cy="2376264"/>
          </a:xfrm>
        </p:spPr>
        <p:txBody>
          <a:bodyPr>
            <a:normAutofit fontScale="90000"/>
          </a:bodyPr>
          <a:lstStyle/>
          <a:p>
            <a:r>
              <a:rPr lang="nl-NL" noProof="0" dirty="0" smtClean="0"/>
              <a:t>Onderwerp 5: </a:t>
            </a:r>
            <a:r>
              <a:rPr lang="nl-NL" dirty="0"/>
              <a:t>Beschermen van huurders</a:t>
            </a:r>
            <a:br>
              <a:rPr lang="nl-NL" dirty="0"/>
            </a:br>
            <a:r>
              <a:rPr lang="nl-NL" dirty="0" smtClean="0"/>
              <a:t/>
            </a:r>
            <a:br>
              <a:rPr lang="nl-NL" dirty="0" smtClean="0"/>
            </a:br>
            <a:r>
              <a:rPr lang="nl-NL" dirty="0" smtClean="0"/>
              <a:t/>
            </a:r>
            <a:br>
              <a:rPr lang="nl-NL" dirty="0" smtClean="0"/>
            </a:br>
            <a:r>
              <a:rPr lang="nl-NL" dirty="0" smtClean="0"/>
              <a:t/>
            </a:r>
            <a:br>
              <a:rPr lang="nl-NL" dirty="0" smtClean="0"/>
            </a:br>
            <a:endParaRPr lang="nl-NL" noProof="0" dirty="0"/>
          </a:p>
        </p:txBody>
      </p:sp>
    </p:spTree>
    <p:extLst>
      <p:ext uri="{BB962C8B-B14F-4D97-AF65-F5344CB8AC3E}">
        <p14:creationId xmlns:p14="http://schemas.microsoft.com/office/powerpoint/2010/main" val="37519171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63721" y="980728"/>
            <a:ext cx="8229600" cy="5256584"/>
          </a:xfrm>
        </p:spPr>
        <p:txBody>
          <a:bodyPr/>
          <a:lstStyle/>
          <a:p>
            <a:r>
              <a:rPr lang="nl-NL" sz="1800" dirty="0"/>
              <a:t>Het is belangrijk dat de </a:t>
            </a:r>
            <a:r>
              <a:rPr lang="nl-NL" sz="1800" b="1" u="sng" dirty="0"/>
              <a:t>rechten van huurders </a:t>
            </a:r>
            <a:r>
              <a:rPr lang="nl-NL" sz="1800" dirty="0"/>
              <a:t>bij sloop en renovatie goed zijn geregeld.  De Woonbond heeft daarom hiervoor als ondersteuning een </a:t>
            </a:r>
            <a:r>
              <a:rPr lang="nl-NL" sz="1800" dirty="0" smtClean="0"/>
              <a:t>model sociaal statuut</a:t>
            </a:r>
            <a:r>
              <a:rPr lang="nl-NL" sz="1800" dirty="0" smtClean="0">
                <a:solidFill>
                  <a:schemeClr val="bg1"/>
                </a:solidFill>
                <a:hlinkClick r:id="rId2"/>
              </a:rPr>
              <a:t> </a:t>
            </a:r>
            <a:r>
              <a:rPr lang="nl-NL" sz="1800" dirty="0" smtClean="0"/>
              <a:t>gemaakt</a:t>
            </a:r>
            <a:r>
              <a:rPr lang="nl-NL" sz="1800" dirty="0"/>
              <a:t>. </a:t>
            </a:r>
            <a:r>
              <a:rPr lang="nl-NL" sz="1800" dirty="0" smtClean="0"/>
              <a:t>Wooncorporaties zijn dan ook verplicht zich te houden aan de afspraken die zijn gemaakt in het sociaal plan samen met de bewonerscommissie en zo niet mogen zij hier procedures voor opstarten , dit kan zijn naar de woonbond maar dit kan ook naar de rechter.</a:t>
            </a:r>
          </a:p>
          <a:p>
            <a:r>
              <a:rPr lang="nl-NL" sz="1800" dirty="0" smtClean="0"/>
              <a:t>De BC heeft meerdere keren aangegeven dat het sociaalplan niet wordt na geleefd en Ymere heeft hier geen verandering in laten zien of zich hier aan aangepast en heeft onder andere de media hier over ingelicht. Het sociaalplan beschermt de bewoners en moet zorgen dat er goed wordt omgegaan met de afspraken.  </a:t>
            </a:r>
          </a:p>
          <a:p>
            <a:pPr marL="0" indent="0">
              <a:buNone/>
            </a:pPr>
            <a:endParaRPr lang="nl-NL" sz="1800" dirty="0" smtClean="0"/>
          </a:p>
          <a:p>
            <a:endParaRPr lang="nl-NL" sz="1800" dirty="0" smtClean="0"/>
          </a:p>
          <a:p>
            <a:endParaRPr lang="nl-NL" sz="1800" dirty="0" smtClean="0"/>
          </a:p>
          <a:p>
            <a:pPr marL="0" indent="0">
              <a:buNone/>
            </a:pPr>
            <a:endParaRPr lang="nl-NL" sz="1800" dirty="0" smtClean="0"/>
          </a:p>
          <a:p>
            <a:pPr marL="0" indent="0">
              <a:buNone/>
            </a:pPr>
            <a:endParaRPr lang="nl-NL" sz="1800" dirty="0"/>
          </a:p>
        </p:txBody>
      </p:sp>
      <p:sp>
        <p:nvSpPr>
          <p:cNvPr id="5" name="Title 1"/>
          <p:cNvSpPr>
            <a:spLocks noGrp="1"/>
          </p:cNvSpPr>
          <p:nvPr>
            <p:ph type="title"/>
          </p:nvPr>
        </p:nvSpPr>
        <p:spPr>
          <a:xfrm>
            <a:off x="323528" y="1484784"/>
            <a:ext cx="8229600" cy="2376264"/>
          </a:xfrm>
        </p:spPr>
        <p:txBody>
          <a:bodyPr>
            <a:normAutofit fontScale="90000"/>
          </a:bodyPr>
          <a:lstStyle/>
          <a:p>
            <a:r>
              <a:rPr lang="nl-NL" noProof="0" dirty="0" smtClean="0"/>
              <a:t>Onderwerp 6: </a:t>
            </a:r>
            <a:r>
              <a:rPr lang="nl-NL" dirty="0"/>
              <a:t>Waarde van Sociaalplan</a:t>
            </a:r>
            <a:br>
              <a:rPr lang="nl-NL" dirty="0"/>
            </a:br>
            <a:r>
              <a:rPr lang="nl-NL" dirty="0"/>
              <a:t/>
            </a:r>
            <a:br>
              <a:rPr lang="nl-NL" dirty="0"/>
            </a:br>
            <a:r>
              <a:rPr lang="nl-NL" dirty="0" smtClean="0"/>
              <a:t/>
            </a:r>
            <a:br>
              <a:rPr lang="nl-NL" dirty="0" smtClean="0"/>
            </a:br>
            <a:r>
              <a:rPr lang="nl-NL" dirty="0" smtClean="0"/>
              <a:t/>
            </a:r>
            <a:br>
              <a:rPr lang="nl-NL" dirty="0" smtClean="0"/>
            </a:br>
            <a:r>
              <a:rPr lang="nl-NL" dirty="0" smtClean="0"/>
              <a:t/>
            </a:r>
            <a:br>
              <a:rPr lang="nl-NL" dirty="0" smtClean="0"/>
            </a:br>
            <a:r>
              <a:rPr lang="nl-NL" dirty="0" smtClean="0"/>
              <a:t> </a:t>
            </a:r>
            <a:endParaRPr lang="nl-NL" noProof="0" dirty="0"/>
          </a:p>
        </p:txBody>
      </p:sp>
    </p:spTree>
    <p:extLst>
      <p:ext uri="{BB962C8B-B14F-4D97-AF65-F5344CB8AC3E}">
        <p14:creationId xmlns:p14="http://schemas.microsoft.com/office/powerpoint/2010/main" val="1401424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38" y="260648"/>
            <a:ext cx="8229600" cy="678904"/>
          </a:xfrm>
        </p:spPr>
        <p:txBody>
          <a:bodyPr>
            <a:normAutofit fontScale="90000"/>
          </a:bodyPr>
          <a:lstStyle/>
          <a:p>
            <a:r>
              <a:rPr lang="nl-NL" noProof="0" dirty="0" smtClean="0"/>
              <a:t>Hoe verder</a:t>
            </a:r>
            <a:endParaRPr lang="nl-NL" noProof="0" dirty="0"/>
          </a:p>
        </p:txBody>
      </p:sp>
      <p:sp>
        <p:nvSpPr>
          <p:cNvPr id="3" name="Content Placeholder 2"/>
          <p:cNvSpPr>
            <a:spLocks noGrp="1"/>
          </p:cNvSpPr>
          <p:nvPr>
            <p:ph idx="1"/>
          </p:nvPr>
        </p:nvSpPr>
        <p:spPr>
          <a:xfrm>
            <a:off x="447238" y="1124744"/>
            <a:ext cx="8229600" cy="5328592"/>
          </a:xfrm>
        </p:spPr>
        <p:txBody>
          <a:bodyPr>
            <a:normAutofit fontScale="92500" lnSpcReduction="20000"/>
          </a:bodyPr>
          <a:lstStyle/>
          <a:p>
            <a:pPr marL="0" indent="0">
              <a:buNone/>
            </a:pPr>
            <a:r>
              <a:rPr lang="nl-NL" sz="2000" noProof="0" dirty="0" smtClean="0"/>
              <a:t>Wij als BC en zeker ik had het vertrouwen dat het goed zou gaan en daarom ook met vol enthousiasme hier aan mee gewerkt en alle steun aan Ymere gegeven.</a:t>
            </a:r>
          </a:p>
          <a:p>
            <a:pPr marL="0" indent="0">
              <a:buNone/>
            </a:pPr>
            <a:r>
              <a:rPr lang="nl-NL" sz="2000" noProof="0" dirty="0" smtClean="0"/>
              <a:t> Ik vind dat Ymere de BC en zeker de bewoners hier in de steek laat en hier dan ook niet goed mee omgaat als het niet goed gaat.</a:t>
            </a:r>
          </a:p>
          <a:p>
            <a:pPr marL="0" indent="0">
              <a:buNone/>
            </a:pPr>
            <a:r>
              <a:rPr lang="nl-NL" sz="2000" dirty="0" smtClean="0"/>
              <a:t>Luisteren en signalen opvangen is niet Ymere zijn sterkste kant en dat is gebleken en vind het jammer.</a:t>
            </a:r>
          </a:p>
          <a:p>
            <a:pPr marL="0" indent="0">
              <a:buNone/>
            </a:pPr>
            <a:endParaRPr lang="nl-NL" sz="2000" noProof="0" dirty="0" smtClean="0"/>
          </a:p>
          <a:p>
            <a:r>
              <a:rPr lang="nl-NL" noProof="0" dirty="0" smtClean="0"/>
              <a:t>Oplevering kwaliteit van woningen moet omhoog</a:t>
            </a:r>
          </a:p>
          <a:p>
            <a:r>
              <a:rPr lang="nl-NL" dirty="0" smtClean="0"/>
              <a:t>Luister en reageer naar BC en bewoners</a:t>
            </a:r>
          </a:p>
          <a:p>
            <a:r>
              <a:rPr lang="nl-NL" dirty="0" smtClean="0"/>
              <a:t>Hou afspraken in het sociaalplan aan</a:t>
            </a:r>
          </a:p>
          <a:p>
            <a:r>
              <a:rPr lang="nl-NL" dirty="0" smtClean="0"/>
              <a:t>Overleg als dingen anders gaan dan gepland met de BC</a:t>
            </a:r>
          </a:p>
          <a:p>
            <a:r>
              <a:rPr lang="nl-NL" dirty="0" smtClean="0"/>
              <a:t>Voorkom dat bewoners opgejaagd worden door fouten van Aannemer / Ymere</a:t>
            </a:r>
          </a:p>
          <a:p>
            <a:r>
              <a:rPr lang="nl-NL" dirty="0" smtClean="0"/>
              <a:t>Maak eerlijke en duidelijke afspraken met bewoners en graag altijd op schrift</a:t>
            </a:r>
          </a:p>
          <a:p>
            <a:endParaRPr lang="nl-NL" dirty="0"/>
          </a:p>
          <a:p>
            <a:endParaRPr lang="nl-NL" dirty="0" smtClean="0"/>
          </a:p>
          <a:p>
            <a:endParaRPr lang="nl-NL" dirty="0"/>
          </a:p>
          <a:p>
            <a:endParaRPr lang="nl-NL" dirty="0" smtClean="0"/>
          </a:p>
          <a:p>
            <a:endParaRPr lang="nl-NL" dirty="0"/>
          </a:p>
          <a:p>
            <a:endParaRPr lang="nl-NL" dirty="0" smtClean="0"/>
          </a:p>
          <a:p>
            <a:endParaRPr lang="nl-NL" dirty="0" smtClean="0"/>
          </a:p>
          <a:p>
            <a:endParaRPr lang="nl-NL" dirty="0" smtClean="0"/>
          </a:p>
          <a:p>
            <a:endParaRPr lang="nl-NL" noProof="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smtClean="0"/>
              <a:t>Volgende stappen</a:t>
            </a:r>
            <a:endParaRPr lang="nl-NL" noProof="0"/>
          </a:p>
        </p:txBody>
      </p:sp>
      <p:sp>
        <p:nvSpPr>
          <p:cNvPr id="3" name="Content Placeholder 2"/>
          <p:cNvSpPr>
            <a:spLocks noGrp="1"/>
          </p:cNvSpPr>
          <p:nvPr>
            <p:ph idx="1"/>
          </p:nvPr>
        </p:nvSpPr>
        <p:spPr/>
        <p:txBody>
          <a:bodyPr/>
          <a:lstStyle/>
          <a:p>
            <a:r>
              <a:rPr lang="nl-NL" noProof="0" dirty="0" smtClean="0"/>
              <a:t>Noem eventuele acties die uw publiek moet uitvoeren</a:t>
            </a:r>
          </a:p>
          <a:p>
            <a:r>
              <a:rPr lang="nl-NL" noProof="0" dirty="0" smtClean="0"/>
              <a:t>Noem eventuele vervolgacties die u zelf moet uitvoeren</a:t>
            </a:r>
            <a:endParaRPr lang="nl-NL" noProof="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noProof="0" dirty="0" smtClean="0"/>
              <a:t>Discussieonderwerpen</a:t>
            </a:r>
            <a:endParaRPr lang="nl-NL" noProof="0" dirty="0"/>
          </a:p>
        </p:txBody>
      </p:sp>
      <p:sp>
        <p:nvSpPr>
          <p:cNvPr id="3" name="Content Placeholder 2"/>
          <p:cNvSpPr>
            <a:spLocks noGrp="1"/>
          </p:cNvSpPr>
          <p:nvPr>
            <p:ph idx="1"/>
          </p:nvPr>
        </p:nvSpPr>
        <p:spPr/>
        <p:txBody>
          <a:bodyPr/>
          <a:lstStyle/>
          <a:p>
            <a:r>
              <a:rPr lang="nl-NL" dirty="0"/>
              <a:t>Grofvuil</a:t>
            </a:r>
          </a:p>
          <a:p>
            <a:r>
              <a:rPr lang="nl-NL" dirty="0" smtClean="0"/>
              <a:t>Communicatie en afspraken</a:t>
            </a:r>
          </a:p>
          <a:p>
            <a:r>
              <a:rPr lang="nl-NL" dirty="0" smtClean="0"/>
              <a:t>ID fraude</a:t>
            </a:r>
            <a:endParaRPr lang="nl-NL" dirty="0"/>
          </a:p>
          <a:p>
            <a:r>
              <a:rPr lang="nl-NL" dirty="0"/>
              <a:t>Uitvoering/oplevering </a:t>
            </a:r>
            <a:r>
              <a:rPr lang="nl-NL" dirty="0" smtClean="0"/>
              <a:t>werkzaamheden</a:t>
            </a:r>
          </a:p>
          <a:p>
            <a:r>
              <a:rPr lang="nl-NL" dirty="0" smtClean="0"/>
              <a:t>Beschermen van huurders</a:t>
            </a:r>
            <a:endParaRPr lang="nl-NL" dirty="0"/>
          </a:p>
          <a:p>
            <a:r>
              <a:rPr lang="nl-NL" dirty="0"/>
              <a:t>Waarde van Sociaalplan</a:t>
            </a:r>
          </a:p>
          <a:p>
            <a:r>
              <a:rPr lang="nl-NL" dirty="0"/>
              <a:t>Hoe verder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946" y="332656"/>
            <a:ext cx="8229600" cy="1219200"/>
          </a:xfrm>
        </p:spPr>
        <p:txBody>
          <a:bodyPr>
            <a:normAutofit fontScale="90000"/>
          </a:bodyPr>
          <a:lstStyle/>
          <a:p>
            <a:r>
              <a:rPr lang="nl-NL" noProof="0" dirty="0" smtClean="0"/>
              <a:t>Onderwerp 1: </a:t>
            </a:r>
            <a:r>
              <a:rPr lang="nl-NL" dirty="0" smtClean="0"/>
              <a:t>Grofvuil</a:t>
            </a:r>
            <a:r>
              <a:rPr lang="nl-NL" dirty="0"/>
              <a:t/>
            </a:r>
            <a:br>
              <a:rPr lang="nl-NL" dirty="0"/>
            </a:br>
            <a:endParaRPr lang="nl-NL" noProof="0" dirty="0"/>
          </a:p>
        </p:txBody>
      </p:sp>
      <p:sp>
        <p:nvSpPr>
          <p:cNvPr id="3" name="Content Placeholder 2"/>
          <p:cNvSpPr>
            <a:spLocks noGrp="1"/>
          </p:cNvSpPr>
          <p:nvPr>
            <p:ph idx="1"/>
          </p:nvPr>
        </p:nvSpPr>
        <p:spPr>
          <a:xfrm>
            <a:off x="443110" y="1052736"/>
            <a:ext cx="8363272" cy="4572000"/>
          </a:xfrm>
        </p:spPr>
        <p:txBody>
          <a:bodyPr>
            <a:normAutofit/>
          </a:bodyPr>
          <a:lstStyle/>
          <a:p>
            <a:r>
              <a:rPr lang="nl-NL" sz="1600" noProof="0" dirty="0" smtClean="0"/>
              <a:t>In het sociaal plan hebben we afgesproken dat Ymere samen met de gemeente hier een oplossing voor zou vinden.</a:t>
            </a:r>
          </a:p>
          <a:p>
            <a:pPr marL="0" indent="0">
              <a:buNone/>
            </a:pPr>
            <a:endParaRPr lang="nl-NL" sz="1600" noProof="0" dirty="0" smtClean="0"/>
          </a:p>
          <a:p>
            <a:r>
              <a:rPr lang="nl-NL" sz="1600" dirty="0" smtClean="0"/>
              <a:t>Ymere heeft besloten hier containers voor neer te zetten zodat de wijk geen ongecontroleerd vuilstort zou worden </a:t>
            </a:r>
          </a:p>
          <a:p>
            <a:pPr marL="0" indent="0">
              <a:buNone/>
            </a:pPr>
            <a:endParaRPr lang="nl-NL" sz="1600" noProof="0" dirty="0" smtClean="0"/>
          </a:p>
          <a:p>
            <a:r>
              <a:rPr lang="nl-NL" sz="1600" noProof="0" dirty="0" smtClean="0"/>
              <a:t>Ymere heeft uit eigen beweging de containers</a:t>
            </a:r>
            <a:r>
              <a:rPr lang="nl-NL" sz="1600" dirty="0" smtClean="0"/>
              <a:t> niet meer laten plaatsen en dit is </a:t>
            </a:r>
            <a:r>
              <a:rPr lang="nl-NL" sz="1600" b="1" u="sng" dirty="0" smtClean="0"/>
              <a:t>zonder</a:t>
            </a:r>
            <a:r>
              <a:rPr lang="nl-NL" sz="1600" dirty="0" smtClean="0"/>
              <a:t> overleg gegaan met de BC en zijn er is geen andere alternatief besproken en maakt het nu het probleem van de bewoners.</a:t>
            </a:r>
          </a:p>
          <a:p>
            <a:pPr marL="0" indent="0" algn="ctr">
              <a:buNone/>
            </a:pPr>
            <a:r>
              <a:rPr lang="nl-NL" sz="2000" dirty="0" smtClean="0"/>
              <a:t>           </a:t>
            </a:r>
            <a:r>
              <a:rPr lang="nl-NL" sz="2800" b="1" u="sng" dirty="0" smtClean="0"/>
              <a:t>Dan niet voor de vertrekkers maar voor de achterblijvers</a:t>
            </a:r>
            <a:endParaRPr lang="nl-NL" sz="2800" b="1" u="sng" noProof="0"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4997965"/>
            <a:ext cx="2664296" cy="1588609"/>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6783" y="4968757"/>
            <a:ext cx="2808312" cy="1617817"/>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8070" y="4965533"/>
            <a:ext cx="2779801" cy="156363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3528" y="1196752"/>
            <a:ext cx="8229600" cy="5184576"/>
          </a:xfrm>
        </p:spPr>
        <p:txBody>
          <a:bodyPr>
            <a:normAutofit lnSpcReduction="10000"/>
          </a:bodyPr>
          <a:lstStyle/>
          <a:p>
            <a:r>
              <a:rPr lang="nl-NL" sz="2000" dirty="0" smtClean="0"/>
              <a:t>Hier door ontstaat er dus weldegelijk een getto situatie en worden er weer afspraken geschonden</a:t>
            </a:r>
          </a:p>
          <a:p>
            <a:endParaRPr lang="nl-NL" dirty="0"/>
          </a:p>
          <a:p>
            <a:r>
              <a:rPr lang="nl-NL" sz="2400" dirty="0" smtClean="0"/>
              <a:t>Geschonden afspraken</a:t>
            </a:r>
          </a:p>
          <a:p>
            <a:endParaRPr lang="nl-NL" dirty="0" smtClean="0"/>
          </a:p>
          <a:p>
            <a:pPr marL="0" indent="0">
              <a:buNone/>
            </a:pPr>
            <a:endParaRPr lang="nl-NL" dirty="0" smtClean="0"/>
          </a:p>
          <a:p>
            <a:pPr marL="0" indent="0" algn="ctr">
              <a:buNone/>
            </a:pPr>
            <a:endParaRPr lang="nl-NL" sz="4000" dirty="0" smtClean="0"/>
          </a:p>
          <a:p>
            <a:pPr marL="0" indent="0" algn="ctr">
              <a:buNone/>
            </a:pPr>
            <a:r>
              <a:rPr lang="nl-NL" sz="4000" dirty="0" smtClean="0"/>
              <a:t>Wooncomfort  gegarandeerd</a:t>
            </a:r>
          </a:p>
          <a:p>
            <a:pPr marL="0" indent="0" algn="ctr">
              <a:buNone/>
            </a:pPr>
            <a:endParaRPr lang="nl-NL" sz="4000" dirty="0" smtClean="0"/>
          </a:p>
          <a:p>
            <a:pPr marL="0" indent="0" algn="ctr">
              <a:buNone/>
            </a:pPr>
            <a:r>
              <a:rPr lang="nl-NL" sz="2800" dirty="0" smtClean="0"/>
              <a:t>Bewoners bellen naar Spaarnelanden maar krijgen te horen …over 2 weken komen we langs </a:t>
            </a:r>
            <a:endParaRPr lang="nl-NL" sz="2800" dirty="0"/>
          </a:p>
        </p:txBody>
      </p:sp>
      <p:sp>
        <p:nvSpPr>
          <p:cNvPr id="4" name="Title 1"/>
          <p:cNvSpPr>
            <a:spLocks noGrp="1"/>
          </p:cNvSpPr>
          <p:nvPr>
            <p:ph type="title"/>
          </p:nvPr>
        </p:nvSpPr>
        <p:spPr>
          <a:xfrm>
            <a:off x="484440" y="326834"/>
            <a:ext cx="8229600" cy="1219200"/>
          </a:xfrm>
        </p:spPr>
        <p:txBody>
          <a:bodyPr>
            <a:normAutofit fontScale="90000"/>
          </a:bodyPr>
          <a:lstStyle/>
          <a:p>
            <a:r>
              <a:rPr lang="nl-NL" noProof="0" dirty="0" smtClean="0"/>
              <a:t>Onderwerp 1: </a:t>
            </a:r>
            <a:r>
              <a:rPr lang="nl-NL" dirty="0" smtClean="0"/>
              <a:t>Grofvuil</a:t>
            </a:r>
            <a:r>
              <a:rPr lang="nl-NL" dirty="0"/>
              <a:t/>
            </a:r>
            <a:br>
              <a:rPr lang="nl-NL" dirty="0"/>
            </a:br>
            <a:endParaRPr lang="nl-NL" noProof="0" dirty="0"/>
          </a:p>
        </p:txBody>
      </p:sp>
      <p:pic>
        <p:nvPicPr>
          <p:cNvPr id="5" name="Afbeelding 4"/>
          <p:cNvPicPr>
            <a:picLocks noChangeAspect="1"/>
          </p:cNvPicPr>
          <p:nvPr/>
        </p:nvPicPr>
        <p:blipFill>
          <a:blip r:embed="rId2"/>
          <a:stretch>
            <a:fillRect/>
          </a:stretch>
        </p:blipFill>
        <p:spPr>
          <a:xfrm>
            <a:off x="1259632" y="3114516"/>
            <a:ext cx="6877037" cy="759499"/>
          </a:xfrm>
          <a:prstGeom prst="rect">
            <a:avLst/>
          </a:prstGeom>
        </p:spPr>
      </p:pic>
    </p:spTree>
    <p:extLst>
      <p:ext uri="{BB962C8B-B14F-4D97-AF65-F5344CB8AC3E}">
        <p14:creationId xmlns:p14="http://schemas.microsoft.com/office/powerpoint/2010/main" val="638184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219200"/>
          </a:xfrm>
        </p:spPr>
        <p:txBody>
          <a:bodyPr>
            <a:normAutofit fontScale="90000"/>
          </a:bodyPr>
          <a:lstStyle/>
          <a:p>
            <a:r>
              <a:rPr lang="nl-NL" noProof="0" dirty="0" smtClean="0"/>
              <a:t>Onderwerp 2: </a:t>
            </a:r>
            <a:r>
              <a:rPr lang="nl-NL" dirty="0"/>
              <a:t>Communicatie en afspraken</a:t>
            </a:r>
            <a:br>
              <a:rPr lang="nl-NL" dirty="0"/>
            </a:br>
            <a:endParaRPr lang="nl-NL" noProof="0" dirty="0"/>
          </a:p>
        </p:txBody>
      </p:sp>
      <p:pic>
        <p:nvPicPr>
          <p:cNvPr id="6" name="Tijdelijke aanduiding voor inhoud 5"/>
          <p:cNvPicPr>
            <a:picLocks noGrp="1" noChangeAspect="1"/>
          </p:cNvPicPr>
          <p:nvPr>
            <p:ph idx="1"/>
          </p:nvPr>
        </p:nvPicPr>
        <p:blipFill>
          <a:blip r:embed="rId3"/>
          <a:stretch>
            <a:fillRect/>
          </a:stretch>
        </p:blipFill>
        <p:spPr>
          <a:xfrm>
            <a:off x="2753469" y="851142"/>
            <a:ext cx="5904656" cy="5602194"/>
          </a:xfrm>
          <a:prstGeom prst="rect">
            <a:avLst/>
          </a:prstGeom>
        </p:spPr>
      </p:pic>
      <p:sp>
        <p:nvSpPr>
          <p:cNvPr id="7" name="Rechthoek 6"/>
          <p:cNvSpPr/>
          <p:nvPr/>
        </p:nvSpPr>
        <p:spPr>
          <a:xfrm>
            <a:off x="3995936" y="5373216"/>
            <a:ext cx="424847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7245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219200"/>
          </a:xfrm>
        </p:spPr>
        <p:txBody>
          <a:bodyPr>
            <a:normAutofit fontScale="90000"/>
          </a:bodyPr>
          <a:lstStyle/>
          <a:p>
            <a:r>
              <a:rPr lang="nl-NL" noProof="0" dirty="0" smtClean="0"/>
              <a:t>Onderwerp 2: </a:t>
            </a:r>
            <a:r>
              <a:rPr lang="nl-NL" dirty="0"/>
              <a:t>Communicatie en afspraken</a:t>
            </a:r>
            <a:br>
              <a:rPr lang="nl-NL" dirty="0"/>
            </a:br>
            <a:endParaRPr lang="nl-NL" noProof="0" dirty="0"/>
          </a:p>
        </p:txBody>
      </p:sp>
      <p:sp>
        <p:nvSpPr>
          <p:cNvPr id="3" name="Content Placeholder 2"/>
          <p:cNvSpPr>
            <a:spLocks noGrp="1"/>
          </p:cNvSpPr>
          <p:nvPr>
            <p:ph idx="1"/>
          </p:nvPr>
        </p:nvSpPr>
        <p:spPr>
          <a:xfrm>
            <a:off x="457200" y="1628800"/>
            <a:ext cx="8229600" cy="4467200"/>
          </a:xfrm>
        </p:spPr>
        <p:txBody>
          <a:bodyPr/>
          <a:lstStyle/>
          <a:p>
            <a:r>
              <a:rPr lang="nl-NL" sz="2000" noProof="0" dirty="0" smtClean="0"/>
              <a:t>Ymere en voornamelijk afdeling woonmakelaars reageren niet of niet compleet op mails van de BC.</a:t>
            </a:r>
          </a:p>
          <a:p>
            <a:pPr marL="0" indent="0">
              <a:buNone/>
            </a:pPr>
            <a:endParaRPr lang="nl-NL" sz="2000" noProof="0" dirty="0" smtClean="0"/>
          </a:p>
          <a:p>
            <a:r>
              <a:rPr lang="nl-NL" sz="2000" noProof="0" dirty="0" smtClean="0"/>
              <a:t>Het moet niet zo moeilijk te zijn om hoor en wederhoor aan te houden.</a:t>
            </a:r>
          </a:p>
          <a:p>
            <a:pPr marL="0" indent="0">
              <a:buNone/>
            </a:pPr>
            <a:r>
              <a:rPr lang="nl-NL" sz="1800" dirty="0" smtClean="0"/>
              <a:t>Als er een vraag van een bewoner is en wij willen het na vragen dan is het juist makkelijker voor ons te beoordelen en te controleren of dit klopt en volgens de afspraken zijn.</a:t>
            </a:r>
          </a:p>
          <a:p>
            <a:pPr marL="0" indent="0">
              <a:buNone/>
            </a:pPr>
            <a:endParaRPr lang="nl-NL" sz="1800" dirty="0" smtClean="0"/>
          </a:p>
          <a:p>
            <a:pPr marL="0" indent="0">
              <a:buNone/>
            </a:pPr>
            <a:r>
              <a:rPr lang="nl-NL" sz="1800" dirty="0" smtClean="0"/>
              <a:t>Vraag via mail:</a:t>
            </a:r>
          </a:p>
          <a:p>
            <a:pPr marL="0" indent="0">
              <a:buNone/>
            </a:pPr>
            <a:r>
              <a:rPr lang="nl-NL" sz="2000" noProof="0" dirty="0" smtClean="0"/>
              <a:t>Moet </a:t>
            </a:r>
            <a:r>
              <a:rPr lang="nl-NL" sz="2000" dirty="0"/>
              <a:t>iemand zelf zijn </a:t>
            </a:r>
            <a:r>
              <a:rPr lang="nl-NL" sz="2000" noProof="0" dirty="0" smtClean="0"/>
              <a:t>aangebrachte CV weghalen of wat is er hier gaande ??</a:t>
            </a:r>
          </a:p>
          <a:p>
            <a:pPr marL="0" indent="0" algn="ctr">
              <a:buNone/>
            </a:pPr>
            <a:r>
              <a:rPr lang="nl-NL" noProof="0" dirty="0" smtClean="0"/>
              <a:t>Tot nu toe is er niemand die ons dat heeft toegelicht</a:t>
            </a:r>
            <a:endParaRPr lang="nl-NL" noProof="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57200" y="1484784"/>
            <a:ext cx="8229600" cy="4611216"/>
          </a:xfrm>
        </p:spPr>
        <p:txBody>
          <a:bodyPr>
            <a:normAutofit fontScale="55000" lnSpcReduction="20000"/>
          </a:bodyPr>
          <a:lstStyle/>
          <a:p>
            <a:pPr marL="0" indent="0">
              <a:buNone/>
            </a:pPr>
            <a:r>
              <a:rPr lang="nl-NL" sz="2800" dirty="0" smtClean="0"/>
              <a:t>Nog een voorbeeld uit het praktijk:</a:t>
            </a:r>
            <a:endParaRPr lang="nl-NL" sz="2000" dirty="0" smtClean="0"/>
          </a:p>
          <a:p>
            <a:pPr marL="0" indent="0">
              <a:buNone/>
            </a:pPr>
            <a:r>
              <a:rPr lang="nl-NL" sz="2000" dirty="0"/>
              <a:t>Beste Patricia,</a:t>
            </a:r>
          </a:p>
          <a:p>
            <a:pPr marL="0" indent="0">
              <a:buNone/>
            </a:pPr>
            <a:r>
              <a:rPr lang="nl-NL" sz="2000" dirty="0"/>
              <a:t> </a:t>
            </a:r>
          </a:p>
          <a:p>
            <a:pPr marL="0" indent="0">
              <a:buNone/>
            </a:pPr>
            <a:r>
              <a:rPr lang="nl-NL" sz="2000" dirty="0"/>
              <a:t>Er worden gegevens van bewoners gevraagd en is bij ons niet bekend waar dit voor nodig is en wanneer dit wordt gevraagd.</a:t>
            </a:r>
          </a:p>
          <a:p>
            <a:pPr marL="0" indent="0">
              <a:buNone/>
            </a:pPr>
            <a:r>
              <a:rPr lang="nl-NL" sz="2000" dirty="0" smtClean="0"/>
              <a:t>Wij </a:t>
            </a:r>
            <a:r>
              <a:rPr lang="nl-NL" sz="2000" dirty="0"/>
              <a:t>zijn bezig om alle dossiers in orde te maken voor de nieuwe huurcontracten na renovatie</a:t>
            </a:r>
            <a:r>
              <a:rPr lang="nl-NL" sz="2000" dirty="0" smtClean="0"/>
              <a:t>.</a:t>
            </a:r>
            <a:r>
              <a:rPr lang="nl-NL" sz="2000" dirty="0"/>
              <a:t> </a:t>
            </a:r>
          </a:p>
          <a:p>
            <a:pPr marL="0" indent="0">
              <a:buNone/>
            </a:pPr>
            <a:r>
              <a:rPr lang="nl-NL" sz="2000" i="1" dirty="0"/>
              <a:t>We zouden graag van u beide de volgende documenten willen ontvangen:</a:t>
            </a:r>
            <a:endParaRPr lang="nl-NL" sz="2000" dirty="0"/>
          </a:p>
          <a:p>
            <a:pPr marL="0" indent="0">
              <a:buNone/>
            </a:pPr>
            <a:r>
              <a:rPr lang="nl-NL" sz="2000" i="1" dirty="0"/>
              <a:t>1)     Een kleuren kopie van uw legitimatie. (zowel de voor als achterzijde van uw personalia bladzijde) </a:t>
            </a:r>
            <a:endParaRPr lang="nl-NL" sz="2000" dirty="0"/>
          </a:p>
          <a:p>
            <a:pPr marL="0" indent="0">
              <a:buNone/>
            </a:pPr>
            <a:r>
              <a:rPr lang="nl-NL" sz="2000" i="1" dirty="0"/>
              <a:t>2)     Een uittreksel uit het bevolkingsregister van Haarlem met daarop: a) uw persoonsgegevens b) uw burgerlijke staat c) uw woongeschiedenis in Haarlem.</a:t>
            </a:r>
            <a:endParaRPr lang="nl-NL" sz="2000" dirty="0"/>
          </a:p>
          <a:p>
            <a:pPr marL="0" indent="0">
              <a:buNone/>
            </a:pPr>
            <a:r>
              <a:rPr lang="nl-NL" sz="2000" i="1" dirty="0"/>
              <a:t>3)     Een inkomstenverklaring van 2015 van de Belastingdienst. (telefonisch via de Belastingdienst op te vragen)</a:t>
            </a:r>
            <a:endParaRPr lang="nl-NL" sz="2000" dirty="0"/>
          </a:p>
          <a:p>
            <a:pPr marL="0" indent="0">
              <a:buNone/>
            </a:pPr>
            <a:r>
              <a:rPr lang="nl-NL" sz="2000" i="1" dirty="0"/>
              <a:t> </a:t>
            </a:r>
            <a:r>
              <a:rPr lang="nl-NL" sz="2000" dirty="0"/>
              <a:t> </a:t>
            </a:r>
          </a:p>
          <a:p>
            <a:pPr marL="0" indent="0">
              <a:buNone/>
            </a:pPr>
            <a:r>
              <a:rPr lang="nl-NL" sz="2000" dirty="0"/>
              <a:t>Uiteraard heb ik dit eerst opgevraagd en dit zij  de belangrijkste antwoorden die ik heb ontvangen</a:t>
            </a:r>
          </a:p>
          <a:p>
            <a:pPr marL="0" indent="0">
              <a:buNone/>
            </a:pPr>
            <a:r>
              <a:rPr lang="nl-NL" sz="2000" dirty="0"/>
              <a:t> </a:t>
            </a:r>
          </a:p>
          <a:p>
            <a:pPr marL="0" lvl="0" indent="0">
              <a:buNone/>
            </a:pPr>
            <a:r>
              <a:rPr lang="nl-NL" sz="2000" b="1" dirty="0"/>
              <a:t>De legitimatie mag Ymere niet op deze manier opvragen, wet privacy. </a:t>
            </a:r>
            <a:r>
              <a:rPr lang="nl-NL" sz="2000" b="1" u="sng" dirty="0"/>
              <a:t>(bijlage recht onder)</a:t>
            </a:r>
            <a:endParaRPr lang="nl-NL" sz="2000" dirty="0"/>
          </a:p>
          <a:p>
            <a:pPr marL="0" lvl="0" indent="0">
              <a:buNone/>
            </a:pPr>
            <a:r>
              <a:rPr lang="nl-NL" sz="2000" b="1" dirty="0"/>
              <a:t>Een uittreksel uit het bevolkingsregister wordt alleen gevraagd bij bezwaar huurverhoging.</a:t>
            </a:r>
            <a:endParaRPr lang="nl-NL" sz="2000" dirty="0"/>
          </a:p>
          <a:p>
            <a:pPr marL="0" lvl="0" indent="0">
              <a:buNone/>
            </a:pPr>
            <a:r>
              <a:rPr lang="nl-NL" sz="2000" b="1" dirty="0"/>
              <a:t>Inkomensverklaring voor de huurverhoging heeft de belasting al gegeven. (vreemd)</a:t>
            </a:r>
            <a:endParaRPr lang="nl-NL" sz="2000" dirty="0"/>
          </a:p>
          <a:p>
            <a:pPr marL="0" indent="0">
              <a:buNone/>
            </a:pPr>
            <a:r>
              <a:rPr lang="nl-NL" sz="2000" dirty="0"/>
              <a:t>Graag een reactie hier op van </a:t>
            </a:r>
            <a:r>
              <a:rPr lang="nl-NL" sz="2000" dirty="0" smtClean="0"/>
              <a:t>jou</a:t>
            </a:r>
          </a:p>
          <a:p>
            <a:pPr marL="0" indent="0">
              <a:buNone/>
            </a:pPr>
            <a:endParaRPr lang="nl-NL" sz="2000" dirty="0" smtClean="0"/>
          </a:p>
          <a:p>
            <a:pPr marL="0" indent="0">
              <a:buNone/>
            </a:pPr>
            <a:r>
              <a:rPr lang="nl-NL" sz="2500" u="sng" dirty="0" smtClean="0"/>
              <a:t>Geen reactie mogen ontvangen</a:t>
            </a:r>
            <a:endParaRPr lang="nl-NL" sz="2500" u="sng" dirty="0"/>
          </a:p>
          <a:p>
            <a:pPr marL="0" indent="0">
              <a:buNone/>
            </a:pPr>
            <a:endParaRPr lang="nl-NL" sz="2000" dirty="0"/>
          </a:p>
          <a:p>
            <a:pPr marL="0" indent="0">
              <a:buNone/>
            </a:pPr>
            <a:endParaRPr lang="nl-NL" dirty="0"/>
          </a:p>
        </p:txBody>
      </p:sp>
      <p:sp>
        <p:nvSpPr>
          <p:cNvPr id="4" name="Title 1"/>
          <p:cNvSpPr>
            <a:spLocks noGrp="1"/>
          </p:cNvSpPr>
          <p:nvPr>
            <p:ph type="title"/>
          </p:nvPr>
        </p:nvSpPr>
        <p:spPr>
          <a:xfrm>
            <a:off x="457200" y="764704"/>
            <a:ext cx="8229600" cy="1219200"/>
          </a:xfrm>
        </p:spPr>
        <p:txBody>
          <a:bodyPr>
            <a:normAutofit fontScale="90000"/>
          </a:bodyPr>
          <a:lstStyle/>
          <a:p>
            <a:r>
              <a:rPr lang="nl-NL" noProof="0" dirty="0" smtClean="0"/>
              <a:t>Onderwerp 2: </a:t>
            </a:r>
            <a:r>
              <a:rPr lang="nl-NL" dirty="0"/>
              <a:t>Communicatie en </a:t>
            </a:r>
            <a:r>
              <a:rPr lang="nl-NL" dirty="0" smtClean="0"/>
              <a:t>afspraken</a:t>
            </a:r>
            <a:br>
              <a:rPr lang="nl-NL" dirty="0" smtClean="0"/>
            </a:br>
            <a:endParaRPr lang="nl-NL" noProof="0" dirty="0"/>
          </a:p>
        </p:txBody>
      </p:sp>
    </p:spTree>
    <p:extLst>
      <p:ext uri="{BB962C8B-B14F-4D97-AF65-F5344CB8AC3E}">
        <p14:creationId xmlns:p14="http://schemas.microsoft.com/office/powerpoint/2010/main" val="2348529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539552" y="1340768"/>
            <a:ext cx="8208912" cy="5416868"/>
          </a:xfrm>
          <a:prstGeom prst="rect">
            <a:avLst/>
          </a:prstGeom>
          <a:noFill/>
        </p:spPr>
        <p:txBody>
          <a:bodyPr wrap="square" rtlCol="0">
            <a:spAutoFit/>
          </a:bodyPr>
          <a:lstStyle/>
          <a:p>
            <a:r>
              <a:rPr lang="nl-NL" sz="800" dirty="0"/>
              <a:t>Beste mevrouw Michielsen,</a:t>
            </a:r>
          </a:p>
          <a:p>
            <a:r>
              <a:rPr lang="nl-NL" sz="800" dirty="0"/>
              <a:t> </a:t>
            </a:r>
          </a:p>
          <a:p>
            <a:r>
              <a:rPr lang="nl-NL" sz="800" dirty="0"/>
              <a:t>Hierbij, zoals telefonisch afgesproken, de lijst met gebreken van bovengenoemde woning.</a:t>
            </a:r>
          </a:p>
          <a:p>
            <a:r>
              <a:rPr lang="nl-NL" sz="800" dirty="0"/>
              <a:t> </a:t>
            </a:r>
          </a:p>
          <a:p>
            <a:r>
              <a:rPr lang="nl-NL" sz="800" dirty="0"/>
              <a:t>Keuken: - het </a:t>
            </a:r>
            <a:r>
              <a:rPr lang="nl-NL" sz="800" dirty="0" err="1"/>
              <a:t>achterpaneel</a:t>
            </a:r>
            <a:r>
              <a:rPr lang="nl-NL" sz="800" dirty="0"/>
              <a:t> van de bovenste keukenkastjes is beschadigd en loopt niet recht (bol).</a:t>
            </a:r>
          </a:p>
          <a:p>
            <a:r>
              <a:rPr lang="nl-NL" sz="800" dirty="0"/>
              <a:t>              - de kraan zit los.</a:t>
            </a:r>
          </a:p>
          <a:p>
            <a:r>
              <a:rPr lang="nl-NL" sz="800" dirty="0"/>
              <a:t> </a:t>
            </a:r>
          </a:p>
          <a:p>
            <a:r>
              <a:rPr lang="nl-NL" sz="800" dirty="0"/>
              <a:t>WC: - nadat wij vrijdagavond het beschermplastic van de deur haalden bleek dat er een stuk vanaf is.</a:t>
            </a:r>
          </a:p>
          <a:p>
            <a:r>
              <a:rPr lang="nl-NL" sz="800" dirty="0"/>
              <a:t>        - de afvoer van het fonteintje zit niet vast.</a:t>
            </a:r>
          </a:p>
          <a:p>
            <a:r>
              <a:rPr lang="nl-NL" sz="800" dirty="0"/>
              <a:t> </a:t>
            </a:r>
          </a:p>
          <a:p>
            <a:r>
              <a:rPr lang="nl-NL" sz="800" dirty="0"/>
              <a:t>Woonkamer: - vloer niet goed geëgaliseerd (door de hele woning is dit het geval). Aan de voorzijde van de woonkamer valt de voet van de verwarming hierdoor bij één     </a:t>
            </a:r>
          </a:p>
          <a:p>
            <a:r>
              <a:rPr lang="nl-NL" sz="800" dirty="0"/>
              <a:t>                       radiator wel mooi in het laminaat en dat andere is nog steeds volledig zichtbaar. Tevens hebben we 2 rollen extra ondervloer moeten betalen (á 119 euro) om de </a:t>
            </a:r>
          </a:p>
          <a:p>
            <a:r>
              <a:rPr lang="nl-NL" sz="800" dirty="0"/>
              <a:t>                       vloer nog enigszins recht te krijgen voor het laminaat. </a:t>
            </a:r>
          </a:p>
          <a:p>
            <a:r>
              <a:rPr lang="nl-NL" sz="800" dirty="0"/>
              <a:t>                     - het plafond in de woonkamer was niet goed, dit hebben we meerdere malen aangegeven maar werden niet gehoord. Uiteindelijk bleek dat het plafond er toch uit </a:t>
            </a:r>
          </a:p>
          <a:p>
            <a:r>
              <a:rPr lang="nl-NL" sz="800" dirty="0"/>
              <a:t>                       moest. Dit is vorige week maandag gebeurd en dinsdag is er opnieuw </a:t>
            </a:r>
            <a:r>
              <a:rPr lang="nl-NL" sz="800" dirty="0" err="1"/>
              <a:t>gestucted</a:t>
            </a:r>
            <a:r>
              <a:rPr lang="nl-NL" sz="800" dirty="0"/>
              <a:t>, daarna moest alles opnieuw gewit worden, dit heeft ons weer drie extra emmers </a:t>
            </a:r>
          </a:p>
          <a:p>
            <a:r>
              <a:rPr lang="nl-NL" sz="800" dirty="0"/>
              <a:t>                       witsel gekost om alle schade te herstellen.</a:t>
            </a:r>
          </a:p>
          <a:p>
            <a:r>
              <a:rPr lang="nl-NL" sz="800" dirty="0"/>
              <a:t>                     - tevens was de woonkamerdeur gescheurd, deze is inmiddels wel vervangen.</a:t>
            </a:r>
          </a:p>
          <a:p>
            <a:r>
              <a:rPr lang="nl-NL" sz="800" dirty="0"/>
              <a:t>Badkamer: - de afwerking van de designradiator is slecht, we dachten extra te betalen zodat mensen met kennis de afwerking konden doen zodat alles in één keer mooi zou</a:t>
            </a:r>
          </a:p>
          <a:p>
            <a:r>
              <a:rPr lang="nl-NL" sz="800" dirty="0"/>
              <a:t>                    zijn, dit hadden we zelf misschien nog wel beter gekund. Tevens is de muur achter de radiator niet ingewassen waardoor alles ruw is.</a:t>
            </a:r>
          </a:p>
          <a:p>
            <a:r>
              <a:rPr lang="nl-NL" sz="800" dirty="0"/>
              <a:t>                  - de warm en koud water toevoer onder de wasbak zitten los in de muur.</a:t>
            </a:r>
          </a:p>
          <a:p>
            <a:r>
              <a:rPr lang="nl-NL" sz="800" dirty="0"/>
              <a:t>                  - de deurpost aan de bovenzijde in de badkamer begint al te roesten.</a:t>
            </a:r>
          </a:p>
          <a:p>
            <a:r>
              <a:rPr lang="nl-NL" sz="800" dirty="0"/>
              <a:t>Boxen: - In de box aan de achterzijde van de flat is het rechterraampje nog steeds niet vervangen, bij oplevering en daarna is dat al meerdere malen aangegeven.</a:t>
            </a:r>
          </a:p>
          <a:p>
            <a:r>
              <a:rPr lang="nl-NL" sz="800" dirty="0"/>
              <a:t> </a:t>
            </a:r>
          </a:p>
          <a:p>
            <a:r>
              <a:rPr lang="nl-NL" sz="800" dirty="0"/>
              <a:t>De Algemene ruimte: - achterdeur sluit niet goed.</a:t>
            </a:r>
          </a:p>
          <a:p>
            <a:r>
              <a:rPr lang="nl-NL" sz="800" dirty="0"/>
              <a:t>                                   - drangers voor en tussendeur moeten afgesteld worden, ze gaan veel te zwaar en klappen heel hard dicht.</a:t>
            </a:r>
          </a:p>
          <a:p>
            <a:r>
              <a:rPr lang="nl-NL" sz="800" dirty="0"/>
              <a:t>                                   - voordeur gaat niet open als je in de woning op de zoemer drukt.</a:t>
            </a:r>
          </a:p>
          <a:p>
            <a:r>
              <a:rPr lang="nl-NL" sz="800" dirty="0"/>
              <a:t>                                   - belpanelen zijn nog steeds niet afgewerkt.</a:t>
            </a:r>
          </a:p>
          <a:p>
            <a:r>
              <a:rPr lang="nl-NL" sz="800" dirty="0"/>
              <a:t>                                   - centrale verlichting werkt niet goed en doet het op sommige plekken helemaal niet.</a:t>
            </a:r>
          </a:p>
          <a:p>
            <a:r>
              <a:rPr lang="nl-NL" sz="800" dirty="0"/>
              <a:t>                                   - bij de voordeur is aan de buitenzijde nog helemaal geen licht.</a:t>
            </a:r>
          </a:p>
          <a:p>
            <a:r>
              <a:rPr lang="nl-NL" sz="800" dirty="0"/>
              <a:t>                                  -  binnenzijde voordeur is nog helemaal niet afgewerkt, je kijkt door de kieren zo naar buiten.</a:t>
            </a:r>
          </a:p>
          <a:p>
            <a:r>
              <a:rPr lang="nl-NL" sz="800" dirty="0"/>
              <a:t> </a:t>
            </a:r>
          </a:p>
          <a:p>
            <a:r>
              <a:rPr lang="nl-NL" sz="800" dirty="0"/>
              <a:t>Alle foto's vind u in de bijlage. Van de vloer zijn dit meerder foto's in verschillende fases en het plafond van voor de herstelwerkzaamheden van vorige week.</a:t>
            </a:r>
          </a:p>
          <a:p>
            <a:r>
              <a:rPr lang="nl-NL" sz="800" dirty="0"/>
              <a:t> </a:t>
            </a:r>
          </a:p>
          <a:p>
            <a:r>
              <a:rPr lang="nl-NL" sz="800" dirty="0"/>
              <a:t>Er is ons verteld dat er voor oplevering een technische inspectie is gedaan door Ymere maar daar geloven we eigenlijk niks van, We voelen ons in de maling genomen en aan het lijntje gehouden. Wij werken heel hard om er een mooie woning van te maken dat ook nog eens ongelooflijk veel geld kost en nu worden we ook nog eens op heel veel extra kosten en werk gejaagd. De punten over de vloer en het plafond in de woonkamer hebben we meerdere keren aangegeven en zijn gewoon van tafel geveegd, schandalig!!</a:t>
            </a:r>
          </a:p>
          <a:p>
            <a:r>
              <a:rPr lang="nl-NL" sz="800" dirty="0"/>
              <a:t> </a:t>
            </a:r>
          </a:p>
          <a:p>
            <a:r>
              <a:rPr lang="nl-NL" sz="800" dirty="0"/>
              <a:t>Ik ga er van uit dat hier heel snel een reactie op komt en alle problemen opgelost worden op een nette en acceptabele manier en dat we serieus worden genomen. We hebben iets te vaak nee gehoord van Fred van Oostveen, als hij gewoon eens te tijd zou nemen om te luisteren waren we een stuk verder gekomen.</a:t>
            </a:r>
          </a:p>
          <a:p>
            <a:r>
              <a:rPr lang="nl-NL" sz="800" dirty="0"/>
              <a:t> </a:t>
            </a:r>
          </a:p>
          <a:p>
            <a:r>
              <a:rPr lang="nl-NL" sz="800" dirty="0"/>
              <a:t>Met vriendelijke groet,</a:t>
            </a:r>
          </a:p>
          <a:p>
            <a:endParaRPr lang="nl-NL" dirty="0"/>
          </a:p>
        </p:txBody>
      </p:sp>
      <p:sp>
        <p:nvSpPr>
          <p:cNvPr id="6" name="Title 1"/>
          <p:cNvSpPr>
            <a:spLocks noGrp="1"/>
          </p:cNvSpPr>
          <p:nvPr>
            <p:ph type="title"/>
          </p:nvPr>
        </p:nvSpPr>
        <p:spPr>
          <a:xfrm>
            <a:off x="457200" y="764704"/>
            <a:ext cx="8229600" cy="1219200"/>
          </a:xfrm>
        </p:spPr>
        <p:txBody>
          <a:bodyPr>
            <a:normAutofit fontScale="90000"/>
          </a:bodyPr>
          <a:lstStyle/>
          <a:p>
            <a:r>
              <a:rPr lang="nl-NL" noProof="0" dirty="0" smtClean="0"/>
              <a:t>Onderwerp 2: </a:t>
            </a:r>
            <a:r>
              <a:rPr lang="nl-NL" dirty="0"/>
              <a:t>Communicatie en </a:t>
            </a:r>
            <a:r>
              <a:rPr lang="nl-NL" dirty="0" smtClean="0"/>
              <a:t>afspraken</a:t>
            </a:r>
            <a:br>
              <a:rPr lang="nl-NL" dirty="0" smtClean="0"/>
            </a:br>
            <a:endParaRPr lang="nl-NL" noProof="0" dirty="0"/>
          </a:p>
        </p:txBody>
      </p:sp>
    </p:spTree>
    <p:extLst>
      <p:ext uri="{BB962C8B-B14F-4D97-AF65-F5344CB8AC3E}">
        <p14:creationId xmlns:p14="http://schemas.microsoft.com/office/powerpoint/2010/main" val="194734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5">
                                            <p:txEl>
                                              <p:pRg st="35" end="35"/>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5">
                                            <p:txEl>
                                              <p:pRg st="36" end="3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tint val="100000"/>
                <a:shade val="42000"/>
                <a:hueMod val="100000"/>
                <a:satMod val="100000"/>
              </a:schemeClr>
              <a:schemeClr val="phClr">
                <a:tint val="4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12A3A41-1071-4D7E-ADFD-E0A4316129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Algemene presentatie</Template>
  <TotalTime>0</TotalTime>
  <Words>1142</Words>
  <Application>Microsoft Office PowerPoint</Application>
  <PresentationFormat>Diavoorstelling (4:3)</PresentationFormat>
  <Paragraphs>196</Paragraphs>
  <Slides>23</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Calibri</vt:lpstr>
      <vt:lpstr>Constantia</vt:lpstr>
      <vt:lpstr>Wingdings 2</vt:lpstr>
      <vt:lpstr>Papier</vt:lpstr>
      <vt:lpstr>Een mooie vrouw met een slecht karakter</vt:lpstr>
      <vt:lpstr>Inleiding</vt:lpstr>
      <vt:lpstr>Discussieonderwerpen</vt:lpstr>
      <vt:lpstr>Onderwerp 1: Grofvuil </vt:lpstr>
      <vt:lpstr>Onderwerp 1: Grofvuil </vt:lpstr>
      <vt:lpstr>Onderwerp 2: Communicatie en afspraken </vt:lpstr>
      <vt:lpstr>Onderwerp 2: Communicatie en afspraken </vt:lpstr>
      <vt:lpstr>Onderwerp 2: Communicatie en afspraken </vt:lpstr>
      <vt:lpstr>Onderwerp 2: Communicatie en afspraken </vt:lpstr>
      <vt:lpstr>Onderwerp 2: Communicatie en afspraken </vt:lpstr>
      <vt:lpstr>Onderwerp 2: Communicatie en afspraken </vt:lpstr>
      <vt:lpstr>Onderwerp 2: Communicatie en afspraken </vt:lpstr>
      <vt:lpstr>Onderwerp 3: ID fraude </vt:lpstr>
      <vt:lpstr>Onderwerp 4: Uitvoering/oplevering werkzaamheden  </vt:lpstr>
      <vt:lpstr>Onderwerp 4: Uitvoering/oplevering werkzaamheden  </vt:lpstr>
      <vt:lpstr>PowerPoint-presentatie</vt:lpstr>
      <vt:lpstr>PowerPoint-presentatie</vt:lpstr>
      <vt:lpstr>PowerPoint-presentatie</vt:lpstr>
      <vt:lpstr>PowerPoint-presentatie</vt:lpstr>
      <vt:lpstr>Onderwerp 5: Beschermen van huurders    </vt:lpstr>
      <vt:lpstr>Onderwerp 6: Waarde van Sociaalplan      </vt:lpstr>
      <vt:lpstr>Hoe verder</vt:lpstr>
      <vt:lpstr>Volgende stappen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2017-06-03T19:23:42Z</dcterms:created>
  <dcterms:modified xsi:type="dcterms:W3CDTF">2017-06-15T12:11:07Z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TC101079719990</vt:lpwstr>
  </property>
</Properties>
</file>